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4" r:id="rId3"/>
    <p:sldId id="275" r:id="rId4"/>
    <p:sldId id="273" r:id="rId5"/>
    <p:sldId id="267" r:id="rId6"/>
    <p:sldId id="268" r:id="rId7"/>
    <p:sldId id="269" r:id="rId8"/>
    <p:sldId id="270" r:id="rId9"/>
    <p:sldId id="271" r:id="rId10"/>
    <p:sldId id="272" r:id="rId11"/>
  </p:sldIdLst>
  <p:sldSz cx="14722475" cy="71961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377893C-24DE-493D-9D44-EB2F8BCB5E2F}">
          <p14:sldIdLst>
            <p14:sldId id="256"/>
            <p14:sldId id="274"/>
            <p14:sldId id="275"/>
            <p14:sldId id="273"/>
            <p14:sldId id="267"/>
            <p14:sldId id="268"/>
            <p14:sldId id="269"/>
            <p14:sldId id="270"/>
            <p14:sldId id="271"/>
            <p14:sldId id="272"/>
          </p14:sldIdLst>
        </p14:section>
      </p14:sectionLst>
    </p:ext>
    <p:ext uri="{EFAFB233-063F-42B5-8137-9DF3F51BA10A}">
      <p15:sldGuideLst xmlns:p15="http://schemas.microsoft.com/office/powerpoint/2012/main">
        <p15:guide id="1" orient="horz" pos="2266" userDrawn="1">
          <p15:clr>
            <a:srgbClr val="A4A3A4"/>
          </p15:clr>
        </p15:guide>
        <p15:guide id="2" pos="46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E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350" y="53"/>
      </p:cViewPr>
      <p:guideLst>
        <p:guide orient="horz" pos="2266"/>
        <p:guide pos="46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40310" y="1177702"/>
            <a:ext cx="11041856" cy="2505322"/>
          </a:xfrm>
        </p:spPr>
        <p:txBody>
          <a:bodyPr anchor="b"/>
          <a:lstStyle>
            <a:lvl1pPr algn="ctr">
              <a:defRPr sz="6296"/>
            </a:lvl1pPr>
          </a:lstStyle>
          <a:p>
            <a:r>
              <a:rPr lang="en-US"/>
              <a:t>Click to edit Master title style</a:t>
            </a:r>
            <a:endParaRPr lang="en-US" dirty="0"/>
          </a:p>
        </p:txBody>
      </p:sp>
      <p:sp>
        <p:nvSpPr>
          <p:cNvPr id="3" name="Subtitle 2"/>
          <p:cNvSpPr>
            <a:spLocks noGrp="1"/>
          </p:cNvSpPr>
          <p:nvPr>
            <p:ph type="subTitle" idx="1"/>
          </p:nvPr>
        </p:nvSpPr>
        <p:spPr>
          <a:xfrm>
            <a:off x="1840310" y="3779639"/>
            <a:ext cx="11041856" cy="1737400"/>
          </a:xfrm>
        </p:spPr>
        <p:txBody>
          <a:bodyPr/>
          <a:lstStyle>
            <a:lvl1pPr marL="0" indent="0" algn="ctr">
              <a:buNone/>
              <a:defRPr sz="2518"/>
            </a:lvl1pPr>
            <a:lvl2pPr marL="479740" indent="0" algn="ctr">
              <a:buNone/>
              <a:defRPr sz="2099"/>
            </a:lvl2pPr>
            <a:lvl3pPr marL="959480" indent="0" algn="ctr">
              <a:buNone/>
              <a:defRPr sz="1889"/>
            </a:lvl3pPr>
            <a:lvl4pPr marL="1439220" indent="0" algn="ctr">
              <a:buNone/>
              <a:defRPr sz="1679"/>
            </a:lvl4pPr>
            <a:lvl5pPr marL="1918960" indent="0" algn="ctr">
              <a:buNone/>
              <a:defRPr sz="1679"/>
            </a:lvl5pPr>
            <a:lvl6pPr marL="2398700" indent="0" algn="ctr">
              <a:buNone/>
              <a:defRPr sz="1679"/>
            </a:lvl6pPr>
            <a:lvl7pPr marL="2878440" indent="0" algn="ctr">
              <a:buNone/>
              <a:defRPr sz="1679"/>
            </a:lvl7pPr>
            <a:lvl8pPr marL="3358180" indent="0" algn="ctr">
              <a:buNone/>
              <a:defRPr sz="1679"/>
            </a:lvl8pPr>
            <a:lvl9pPr marL="3837920" indent="0" algn="ctr">
              <a:buNone/>
              <a:defRPr sz="167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90676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16081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4502" y="1794038"/>
            <a:ext cx="12698135" cy="2993393"/>
          </a:xfrm>
        </p:spPr>
        <p:txBody>
          <a:bodyPr anchor="b"/>
          <a:lstStyle>
            <a:lvl1pPr>
              <a:defRPr sz="6296"/>
            </a:lvl1pPr>
          </a:lstStyle>
          <a:p>
            <a:r>
              <a:rPr lang="en-US"/>
              <a:t>Click to edit Master title style</a:t>
            </a:r>
            <a:endParaRPr lang="en-US" dirty="0"/>
          </a:p>
        </p:txBody>
      </p:sp>
      <p:sp>
        <p:nvSpPr>
          <p:cNvPr id="3" name="Text Placeholder 2"/>
          <p:cNvSpPr>
            <a:spLocks noGrp="1"/>
          </p:cNvSpPr>
          <p:nvPr>
            <p:ph type="body" idx="1"/>
          </p:nvPr>
        </p:nvSpPr>
        <p:spPr>
          <a:xfrm>
            <a:off x="1004502" y="4815750"/>
            <a:ext cx="12698135" cy="1574155"/>
          </a:xfrm>
        </p:spPr>
        <p:txBody>
          <a:bodyPr/>
          <a:lstStyle>
            <a:lvl1pPr marL="0" indent="0">
              <a:buNone/>
              <a:defRPr sz="2518">
                <a:solidFill>
                  <a:schemeClr val="tx1">
                    <a:tint val="82000"/>
                  </a:schemeClr>
                </a:solidFill>
              </a:defRPr>
            </a:lvl1pPr>
            <a:lvl2pPr marL="479740" indent="0">
              <a:buNone/>
              <a:defRPr sz="2099">
                <a:solidFill>
                  <a:schemeClr val="tx1">
                    <a:tint val="82000"/>
                  </a:schemeClr>
                </a:solidFill>
              </a:defRPr>
            </a:lvl2pPr>
            <a:lvl3pPr marL="959480" indent="0">
              <a:buNone/>
              <a:defRPr sz="1889">
                <a:solidFill>
                  <a:schemeClr val="tx1">
                    <a:tint val="82000"/>
                  </a:schemeClr>
                </a:solidFill>
              </a:defRPr>
            </a:lvl3pPr>
            <a:lvl4pPr marL="1439220" indent="0">
              <a:buNone/>
              <a:defRPr sz="1679">
                <a:solidFill>
                  <a:schemeClr val="tx1">
                    <a:tint val="82000"/>
                  </a:schemeClr>
                </a:solidFill>
              </a:defRPr>
            </a:lvl4pPr>
            <a:lvl5pPr marL="1918960" indent="0">
              <a:buNone/>
              <a:defRPr sz="1679">
                <a:solidFill>
                  <a:schemeClr val="tx1">
                    <a:tint val="82000"/>
                  </a:schemeClr>
                </a:solidFill>
              </a:defRPr>
            </a:lvl5pPr>
            <a:lvl6pPr marL="2398700" indent="0">
              <a:buNone/>
              <a:defRPr sz="1679">
                <a:solidFill>
                  <a:schemeClr val="tx1">
                    <a:tint val="82000"/>
                  </a:schemeClr>
                </a:solidFill>
              </a:defRPr>
            </a:lvl6pPr>
            <a:lvl7pPr marL="2878440" indent="0">
              <a:buNone/>
              <a:defRPr sz="1679">
                <a:solidFill>
                  <a:schemeClr val="tx1">
                    <a:tint val="82000"/>
                  </a:schemeClr>
                </a:solidFill>
              </a:defRPr>
            </a:lvl7pPr>
            <a:lvl8pPr marL="3358180" indent="0">
              <a:buNone/>
              <a:defRPr sz="1679">
                <a:solidFill>
                  <a:schemeClr val="tx1">
                    <a:tint val="82000"/>
                  </a:schemeClr>
                </a:solidFill>
              </a:defRPr>
            </a:lvl8pPr>
            <a:lvl9pPr marL="3837920" indent="0">
              <a:buNone/>
              <a:defRPr sz="167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316790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12170" y="1915639"/>
            <a:ext cx="6257052" cy="4565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53253" y="1915639"/>
            <a:ext cx="6257052" cy="4565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566590-27EC-4DA4-9C29-1527A5E9788A}"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212616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4088" y="383128"/>
            <a:ext cx="12698135" cy="139092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14089" y="1764054"/>
            <a:ext cx="6228296" cy="864535"/>
          </a:xfrm>
        </p:spPr>
        <p:txBody>
          <a:bodyPr anchor="b"/>
          <a:lstStyle>
            <a:lvl1pPr marL="0" indent="0">
              <a:buNone/>
              <a:defRPr sz="2518" b="1"/>
            </a:lvl1pPr>
            <a:lvl2pPr marL="479740" indent="0">
              <a:buNone/>
              <a:defRPr sz="2099" b="1"/>
            </a:lvl2pPr>
            <a:lvl3pPr marL="959480" indent="0">
              <a:buNone/>
              <a:defRPr sz="1889" b="1"/>
            </a:lvl3pPr>
            <a:lvl4pPr marL="1439220" indent="0">
              <a:buNone/>
              <a:defRPr sz="1679" b="1"/>
            </a:lvl4pPr>
            <a:lvl5pPr marL="1918960" indent="0">
              <a:buNone/>
              <a:defRPr sz="1679" b="1"/>
            </a:lvl5pPr>
            <a:lvl6pPr marL="2398700" indent="0">
              <a:buNone/>
              <a:defRPr sz="1679" b="1"/>
            </a:lvl6pPr>
            <a:lvl7pPr marL="2878440" indent="0">
              <a:buNone/>
              <a:defRPr sz="1679" b="1"/>
            </a:lvl7pPr>
            <a:lvl8pPr marL="3358180" indent="0">
              <a:buNone/>
              <a:defRPr sz="1679" b="1"/>
            </a:lvl8pPr>
            <a:lvl9pPr marL="3837920" indent="0">
              <a:buNone/>
              <a:defRPr sz="1679" b="1"/>
            </a:lvl9pPr>
          </a:lstStyle>
          <a:p>
            <a:pPr lvl="0"/>
            <a:r>
              <a:rPr lang="en-US"/>
              <a:t>Click to edit Master text styles</a:t>
            </a:r>
          </a:p>
        </p:txBody>
      </p:sp>
      <p:sp>
        <p:nvSpPr>
          <p:cNvPr id="4" name="Content Placeholder 3"/>
          <p:cNvSpPr>
            <a:spLocks noGrp="1"/>
          </p:cNvSpPr>
          <p:nvPr>
            <p:ph sz="half" idx="2"/>
          </p:nvPr>
        </p:nvSpPr>
        <p:spPr>
          <a:xfrm>
            <a:off x="1014089" y="2628589"/>
            <a:ext cx="6228296" cy="38662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53253" y="1764054"/>
            <a:ext cx="6258969" cy="864535"/>
          </a:xfrm>
        </p:spPr>
        <p:txBody>
          <a:bodyPr anchor="b"/>
          <a:lstStyle>
            <a:lvl1pPr marL="0" indent="0">
              <a:buNone/>
              <a:defRPr sz="2518" b="1"/>
            </a:lvl1pPr>
            <a:lvl2pPr marL="479740" indent="0">
              <a:buNone/>
              <a:defRPr sz="2099" b="1"/>
            </a:lvl2pPr>
            <a:lvl3pPr marL="959480" indent="0">
              <a:buNone/>
              <a:defRPr sz="1889" b="1"/>
            </a:lvl3pPr>
            <a:lvl4pPr marL="1439220" indent="0">
              <a:buNone/>
              <a:defRPr sz="1679" b="1"/>
            </a:lvl4pPr>
            <a:lvl5pPr marL="1918960" indent="0">
              <a:buNone/>
              <a:defRPr sz="1679" b="1"/>
            </a:lvl5pPr>
            <a:lvl6pPr marL="2398700" indent="0">
              <a:buNone/>
              <a:defRPr sz="1679" b="1"/>
            </a:lvl6pPr>
            <a:lvl7pPr marL="2878440" indent="0">
              <a:buNone/>
              <a:defRPr sz="1679" b="1"/>
            </a:lvl7pPr>
            <a:lvl8pPr marL="3358180" indent="0">
              <a:buNone/>
              <a:defRPr sz="1679" b="1"/>
            </a:lvl8pPr>
            <a:lvl9pPr marL="3837920" indent="0">
              <a:buNone/>
              <a:defRPr sz="1679" b="1"/>
            </a:lvl9pPr>
          </a:lstStyle>
          <a:p>
            <a:pPr lvl="0"/>
            <a:r>
              <a:rPr lang="en-US"/>
              <a:t>Click to edit Master text styles</a:t>
            </a:r>
          </a:p>
        </p:txBody>
      </p:sp>
      <p:sp>
        <p:nvSpPr>
          <p:cNvPr id="6" name="Content Placeholder 5"/>
          <p:cNvSpPr>
            <a:spLocks noGrp="1"/>
          </p:cNvSpPr>
          <p:nvPr>
            <p:ph sz="quarter" idx="4"/>
          </p:nvPr>
        </p:nvSpPr>
        <p:spPr>
          <a:xfrm>
            <a:off x="7453253" y="2628589"/>
            <a:ext cx="6258969" cy="38662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566590-27EC-4DA4-9C29-1527A5E9788A}" type="datetimeFigureOut">
              <a:rPr lang="en-US" smtClean="0"/>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61170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566590-27EC-4DA4-9C29-1527A5E9788A}" type="datetimeFigureOut">
              <a:rPr lang="en-US" smtClean="0"/>
              <a:t>8/12/2025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541456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566590-27EC-4DA4-9C29-1527A5E9788A}" type="datetimeFigureOut">
              <a:rPr lang="en-US" smtClean="0"/>
              <a:t>8/12/2025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59744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4088" y="479742"/>
            <a:ext cx="4748381" cy="1679099"/>
          </a:xfrm>
        </p:spPr>
        <p:txBody>
          <a:bodyPr anchor="b"/>
          <a:lstStyle>
            <a:lvl1pPr>
              <a:defRPr sz="3358"/>
            </a:lvl1pPr>
          </a:lstStyle>
          <a:p>
            <a:r>
              <a:rPr lang="en-US"/>
              <a:t>Click to edit Master title style</a:t>
            </a:r>
            <a:endParaRPr lang="en-US" dirty="0"/>
          </a:p>
        </p:txBody>
      </p:sp>
      <p:sp>
        <p:nvSpPr>
          <p:cNvPr id="3" name="Content Placeholder 2"/>
          <p:cNvSpPr>
            <a:spLocks noGrp="1"/>
          </p:cNvSpPr>
          <p:nvPr>
            <p:ph idx="1"/>
          </p:nvPr>
        </p:nvSpPr>
        <p:spPr>
          <a:xfrm>
            <a:off x="6258969" y="1036111"/>
            <a:ext cx="7453253" cy="5113922"/>
          </a:xfrm>
        </p:spPr>
        <p:txBody>
          <a:bodyPr/>
          <a:lstStyle>
            <a:lvl1pPr>
              <a:defRPr sz="3358"/>
            </a:lvl1pPr>
            <a:lvl2pPr>
              <a:defRPr sz="2938"/>
            </a:lvl2pPr>
            <a:lvl3pPr>
              <a:defRPr sz="2518"/>
            </a:lvl3pPr>
            <a:lvl4pPr>
              <a:defRPr sz="2099"/>
            </a:lvl4pPr>
            <a:lvl5pPr>
              <a:defRPr sz="2099"/>
            </a:lvl5pPr>
            <a:lvl6pPr>
              <a:defRPr sz="2099"/>
            </a:lvl6pPr>
            <a:lvl7pPr>
              <a:defRPr sz="2099"/>
            </a:lvl7pPr>
            <a:lvl8pPr>
              <a:defRPr sz="2099"/>
            </a:lvl8pPr>
            <a:lvl9pPr>
              <a:defRPr sz="20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14088" y="2158841"/>
            <a:ext cx="4748381" cy="3999521"/>
          </a:xfrm>
        </p:spPr>
        <p:txBody>
          <a:bodyPr/>
          <a:lstStyle>
            <a:lvl1pPr marL="0" indent="0">
              <a:buNone/>
              <a:defRPr sz="1679"/>
            </a:lvl1pPr>
            <a:lvl2pPr marL="479740" indent="0">
              <a:buNone/>
              <a:defRPr sz="1469"/>
            </a:lvl2pPr>
            <a:lvl3pPr marL="959480" indent="0">
              <a:buNone/>
              <a:defRPr sz="1259"/>
            </a:lvl3pPr>
            <a:lvl4pPr marL="1439220" indent="0">
              <a:buNone/>
              <a:defRPr sz="1049"/>
            </a:lvl4pPr>
            <a:lvl5pPr marL="1918960" indent="0">
              <a:buNone/>
              <a:defRPr sz="1049"/>
            </a:lvl5pPr>
            <a:lvl6pPr marL="2398700" indent="0">
              <a:buNone/>
              <a:defRPr sz="1049"/>
            </a:lvl6pPr>
            <a:lvl7pPr marL="2878440" indent="0">
              <a:buNone/>
              <a:defRPr sz="1049"/>
            </a:lvl7pPr>
            <a:lvl8pPr marL="3358180" indent="0">
              <a:buNone/>
              <a:defRPr sz="1049"/>
            </a:lvl8pPr>
            <a:lvl9pPr marL="3837920" indent="0">
              <a:buNone/>
              <a:defRPr sz="1049"/>
            </a:lvl9pPr>
          </a:lstStyle>
          <a:p>
            <a:pPr lvl="0"/>
            <a:r>
              <a:rPr lang="en-US"/>
              <a:t>Click to edit Master text styles</a:t>
            </a:r>
          </a:p>
        </p:txBody>
      </p:sp>
      <p:sp>
        <p:nvSpPr>
          <p:cNvPr id="5" name="Date Placeholder 4"/>
          <p:cNvSpPr>
            <a:spLocks noGrp="1"/>
          </p:cNvSpPr>
          <p:nvPr>
            <p:ph type="dt" sz="half" idx="10"/>
          </p:nvPr>
        </p:nvSpPr>
        <p:spPr/>
        <p:txBody>
          <a:bodyPr/>
          <a:lstStyle/>
          <a:p>
            <a:fld id="{04566590-27EC-4DA4-9C29-1527A5E9788A}"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96079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4088" y="479742"/>
            <a:ext cx="4748381" cy="1679099"/>
          </a:xfrm>
        </p:spPr>
        <p:txBody>
          <a:bodyPr anchor="b"/>
          <a:lstStyle>
            <a:lvl1pPr>
              <a:defRPr sz="3358"/>
            </a:lvl1pPr>
          </a:lstStyle>
          <a:p>
            <a:r>
              <a:rPr lang="en-US"/>
              <a:t>Click to edit Master title style</a:t>
            </a:r>
            <a:endParaRPr lang="en-US" dirty="0"/>
          </a:p>
        </p:txBody>
      </p:sp>
      <p:sp>
        <p:nvSpPr>
          <p:cNvPr id="3" name="Picture Placeholder 2"/>
          <p:cNvSpPr>
            <a:spLocks noGrp="1" noChangeAspect="1"/>
          </p:cNvSpPr>
          <p:nvPr>
            <p:ph type="pic" idx="1"/>
          </p:nvPr>
        </p:nvSpPr>
        <p:spPr>
          <a:xfrm>
            <a:off x="6258969" y="1036111"/>
            <a:ext cx="7453253" cy="5113922"/>
          </a:xfrm>
        </p:spPr>
        <p:txBody>
          <a:bodyPr anchor="t"/>
          <a:lstStyle>
            <a:lvl1pPr marL="0" indent="0">
              <a:buNone/>
              <a:defRPr sz="3358"/>
            </a:lvl1pPr>
            <a:lvl2pPr marL="479740" indent="0">
              <a:buNone/>
              <a:defRPr sz="2938"/>
            </a:lvl2pPr>
            <a:lvl3pPr marL="959480" indent="0">
              <a:buNone/>
              <a:defRPr sz="2518"/>
            </a:lvl3pPr>
            <a:lvl4pPr marL="1439220" indent="0">
              <a:buNone/>
              <a:defRPr sz="2099"/>
            </a:lvl4pPr>
            <a:lvl5pPr marL="1918960" indent="0">
              <a:buNone/>
              <a:defRPr sz="2099"/>
            </a:lvl5pPr>
            <a:lvl6pPr marL="2398700" indent="0">
              <a:buNone/>
              <a:defRPr sz="2099"/>
            </a:lvl6pPr>
            <a:lvl7pPr marL="2878440" indent="0">
              <a:buNone/>
              <a:defRPr sz="2099"/>
            </a:lvl7pPr>
            <a:lvl8pPr marL="3358180" indent="0">
              <a:buNone/>
              <a:defRPr sz="2099"/>
            </a:lvl8pPr>
            <a:lvl9pPr marL="3837920" indent="0">
              <a:buNone/>
              <a:defRPr sz="2099"/>
            </a:lvl9pPr>
          </a:lstStyle>
          <a:p>
            <a:r>
              <a:rPr lang="en-US"/>
              <a:t>Click icon to add picture</a:t>
            </a:r>
            <a:endParaRPr lang="en-US" dirty="0"/>
          </a:p>
        </p:txBody>
      </p:sp>
      <p:sp>
        <p:nvSpPr>
          <p:cNvPr id="4" name="Text Placeholder 3"/>
          <p:cNvSpPr>
            <a:spLocks noGrp="1"/>
          </p:cNvSpPr>
          <p:nvPr>
            <p:ph type="body" sz="half" idx="2"/>
          </p:nvPr>
        </p:nvSpPr>
        <p:spPr>
          <a:xfrm>
            <a:off x="1014088" y="2158841"/>
            <a:ext cx="4748381" cy="3999521"/>
          </a:xfrm>
        </p:spPr>
        <p:txBody>
          <a:bodyPr/>
          <a:lstStyle>
            <a:lvl1pPr marL="0" indent="0">
              <a:buNone/>
              <a:defRPr sz="1679"/>
            </a:lvl1pPr>
            <a:lvl2pPr marL="479740" indent="0">
              <a:buNone/>
              <a:defRPr sz="1469"/>
            </a:lvl2pPr>
            <a:lvl3pPr marL="959480" indent="0">
              <a:buNone/>
              <a:defRPr sz="1259"/>
            </a:lvl3pPr>
            <a:lvl4pPr marL="1439220" indent="0">
              <a:buNone/>
              <a:defRPr sz="1049"/>
            </a:lvl4pPr>
            <a:lvl5pPr marL="1918960" indent="0">
              <a:buNone/>
              <a:defRPr sz="1049"/>
            </a:lvl5pPr>
            <a:lvl6pPr marL="2398700" indent="0">
              <a:buNone/>
              <a:defRPr sz="1049"/>
            </a:lvl6pPr>
            <a:lvl7pPr marL="2878440" indent="0">
              <a:buNone/>
              <a:defRPr sz="1049"/>
            </a:lvl7pPr>
            <a:lvl8pPr marL="3358180" indent="0">
              <a:buNone/>
              <a:defRPr sz="1049"/>
            </a:lvl8pPr>
            <a:lvl9pPr marL="3837920" indent="0">
              <a:buNone/>
              <a:defRPr sz="1049"/>
            </a:lvl9pPr>
          </a:lstStyle>
          <a:p>
            <a:pPr lvl="0"/>
            <a:r>
              <a:rPr lang="en-US"/>
              <a:t>Click to edit Master text styles</a:t>
            </a:r>
          </a:p>
        </p:txBody>
      </p:sp>
      <p:sp>
        <p:nvSpPr>
          <p:cNvPr id="5" name="Date Placeholder 4"/>
          <p:cNvSpPr>
            <a:spLocks noGrp="1"/>
          </p:cNvSpPr>
          <p:nvPr>
            <p:ph type="dt" sz="half" idx="10"/>
          </p:nvPr>
        </p:nvSpPr>
        <p:spPr/>
        <p:txBody>
          <a:bodyPr/>
          <a:lstStyle/>
          <a:p>
            <a:fld id="{04566590-27EC-4DA4-9C29-1527A5E9788A}"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134821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2917774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535771" y="383128"/>
            <a:ext cx="3174534" cy="60983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12170" y="383128"/>
            <a:ext cx="9339570" cy="60983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303391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2170" y="383128"/>
            <a:ext cx="12698135" cy="13909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12170" y="1915639"/>
            <a:ext cx="12698135" cy="45658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12170" y="6669754"/>
            <a:ext cx="3312557" cy="383128"/>
          </a:xfrm>
          <a:prstGeom prst="rect">
            <a:avLst/>
          </a:prstGeom>
        </p:spPr>
        <p:txBody>
          <a:bodyPr vert="horz" lIns="91440" tIns="45720" rIns="91440" bIns="45720" rtlCol="0" anchor="ctr"/>
          <a:lstStyle>
            <a:lvl1pPr algn="l">
              <a:defRPr sz="1259">
                <a:solidFill>
                  <a:schemeClr val="tx1">
                    <a:tint val="82000"/>
                  </a:schemeClr>
                </a:solidFill>
              </a:defRPr>
            </a:lvl1pPr>
          </a:lstStyle>
          <a:p>
            <a:fld id="{04566590-27EC-4DA4-9C29-1527A5E9788A}" type="datetimeFigureOut">
              <a:rPr lang="en-US" smtClean="0"/>
              <a:t>8/12/2025</a:t>
            </a:fld>
            <a:endParaRPr lang="en-US"/>
          </a:p>
        </p:txBody>
      </p:sp>
      <p:sp>
        <p:nvSpPr>
          <p:cNvPr id="5" name="Footer Placeholder 4"/>
          <p:cNvSpPr>
            <a:spLocks noGrp="1"/>
          </p:cNvSpPr>
          <p:nvPr>
            <p:ph type="ftr" sz="quarter" idx="3"/>
          </p:nvPr>
        </p:nvSpPr>
        <p:spPr>
          <a:xfrm>
            <a:off x="4876820" y="6669754"/>
            <a:ext cx="4968835" cy="383128"/>
          </a:xfrm>
          <a:prstGeom prst="rect">
            <a:avLst/>
          </a:prstGeom>
        </p:spPr>
        <p:txBody>
          <a:bodyPr vert="horz" lIns="91440" tIns="45720" rIns="91440" bIns="45720" rtlCol="0" anchor="ctr"/>
          <a:lstStyle>
            <a:lvl1pPr algn="ctr">
              <a:defRPr sz="1259">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0397748" y="6669754"/>
            <a:ext cx="3312557" cy="383128"/>
          </a:xfrm>
          <a:prstGeom prst="rect">
            <a:avLst/>
          </a:prstGeom>
        </p:spPr>
        <p:txBody>
          <a:bodyPr vert="horz" lIns="91440" tIns="45720" rIns="91440" bIns="45720" rtlCol="0" anchor="ctr"/>
          <a:lstStyle>
            <a:lvl1pPr algn="r">
              <a:defRPr sz="1259">
                <a:solidFill>
                  <a:schemeClr val="tx1">
                    <a:tint val="82000"/>
                  </a:schemeClr>
                </a:solidFill>
              </a:defRPr>
            </a:lvl1pPr>
          </a:lstStyle>
          <a:p>
            <a:fld id="{F04BF146-6F4E-4AE2-88E6-6FA752A0C9DC}" type="slidenum">
              <a:rPr lang="en-US" smtClean="0"/>
              <a:t>‹#›</a:t>
            </a:fld>
            <a:endParaRPr lang="en-US"/>
          </a:p>
        </p:txBody>
      </p:sp>
    </p:spTree>
    <p:extLst>
      <p:ext uri="{BB962C8B-B14F-4D97-AF65-F5344CB8AC3E}">
        <p14:creationId xmlns:p14="http://schemas.microsoft.com/office/powerpoint/2010/main" val="26009608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59480" rtl="0" eaLnBrk="1" latinLnBrk="0" hangingPunct="1">
        <a:lnSpc>
          <a:spcPct val="90000"/>
        </a:lnSpc>
        <a:spcBef>
          <a:spcPct val="0"/>
        </a:spcBef>
        <a:buNone/>
        <a:defRPr sz="4617" kern="1200">
          <a:solidFill>
            <a:schemeClr val="tx1"/>
          </a:solidFill>
          <a:latin typeface="+mj-lt"/>
          <a:ea typeface="+mj-ea"/>
          <a:cs typeface="+mj-cs"/>
        </a:defRPr>
      </a:lvl1pPr>
    </p:titleStyle>
    <p:bodyStyle>
      <a:lvl1pPr marL="239870" indent="-239870" algn="l" defTabSz="959480" rtl="0" eaLnBrk="1" latinLnBrk="0" hangingPunct="1">
        <a:lnSpc>
          <a:spcPct val="90000"/>
        </a:lnSpc>
        <a:spcBef>
          <a:spcPts val="1049"/>
        </a:spcBef>
        <a:buFont typeface="Arial" panose="020B0604020202020204" pitchFamily="34" charset="0"/>
        <a:buChar char="•"/>
        <a:defRPr sz="2938" kern="1200">
          <a:solidFill>
            <a:schemeClr val="tx1"/>
          </a:solidFill>
          <a:latin typeface="+mn-lt"/>
          <a:ea typeface="+mn-ea"/>
          <a:cs typeface="+mn-cs"/>
        </a:defRPr>
      </a:lvl1pPr>
      <a:lvl2pPr marL="719610" indent="-239870" algn="l" defTabSz="959480" rtl="0" eaLnBrk="1" latinLnBrk="0" hangingPunct="1">
        <a:lnSpc>
          <a:spcPct val="90000"/>
        </a:lnSpc>
        <a:spcBef>
          <a:spcPts val="525"/>
        </a:spcBef>
        <a:buFont typeface="Arial" panose="020B0604020202020204" pitchFamily="34" charset="0"/>
        <a:buChar char="•"/>
        <a:defRPr sz="2518" kern="1200">
          <a:solidFill>
            <a:schemeClr val="tx1"/>
          </a:solidFill>
          <a:latin typeface="+mn-lt"/>
          <a:ea typeface="+mn-ea"/>
          <a:cs typeface="+mn-cs"/>
        </a:defRPr>
      </a:lvl2pPr>
      <a:lvl3pPr marL="1199350" indent="-239870" algn="l" defTabSz="959480" rtl="0" eaLnBrk="1" latinLnBrk="0" hangingPunct="1">
        <a:lnSpc>
          <a:spcPct val="90000"/>
        </a:lnSpc>
        <a:spcBef>
          <a:spcPts val="525"/>
        </a:spcBef>
        <a:buFont typeface="Arial" panose="020B0604020202020204" pitchFamily="34" charset="0"/>
        <a:buChar char="•"/>
        <a:defRPr sz="2099" kern="1200">
          <a:solidFill>
            <a:schemeClr val="tx1"/>
          </a:solidFill>
          <a:latin typeface="+mn-lt"/>
          <a:ea typeface="+mn-ea"/>
          <a:cs typeface="+mn-cs"/>
        </a:defRPr>
      </a:lvl3pPr>
      <a:lvl4pPr marL="167909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4pPr>
      <a:lvl5pPr marL="215883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5pPr>
      <a:lvl6pPr marL="263857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6pPr>
      <a:lvl7pPr marL="311831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7pPr>
      <a:lvl8pPr marL="359805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8pPr>
      <a:lvl9pPr marL="407779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9pPr>
    </p:bodyStyle>
    <p:otherStyle>
      <a:defPPr>
        <a:defRPr lang="en-US"/>
      </a:defPPr>
      <a:lvl1pPr marL="0" algn="l" defTabSz="959480" rtl="0" eaLnBrk="1" latinLnBrk="0" hangingPunct="1">
        <a:defRPr sz="1889" kern="1200">
          <a:solidFill>
            <a:schemeClr val="tx1"/>
          </a:solidFill>
          <a:latin typeface="+mn-lt"/>
          <a:ea typeface="+mn-ea"/>
          <a:cs typeface="+mn-cs"/>
        </a:defRPr>
      </a:lvl1pPr>
      <a:lvl2pPr marL="479740" algn="l" defTabSz="959480" rtl="0" eaLnBrk="1" latinLnBrk="0" hangingPunct="1">
        <a:defRPr sz="1889" kern="1200">
          <a:solidFill>
            <a:schemeClr val="tx1"/>
          </a:solidFill>
          <a:latin typeface="+mn-lt"/>
          <a:ea typeface="+mn-ea"/>
          <a:cs typeface="+mn-cs"/>
        </a:defRPr>
      </a:lvl2pPr>
      <a:lvl3pPr marL="959480" algn="l" defTabSz="959480" rtl="0" eaLnBrk="1" latinLnBrk="0" hangingPunct="1">
        <a:defRPr sz="1889" kern="1200">
          <a:solidFill>
            <a:schemeClr val="tx1"/>
          </a:solidFill>
          <a:latin typeface="+mn-lt"/>
          <a:ea typeface="+mn-ea"/>
          <a:cs typeface="+mn-cs"/>
        </a:defRPr>
      </a:lvl3pPr>
      <a:lvl4pPr marL="1439220" algn="l" defTabSz="959480" rtl="0" eaLnBrk="1" latinLnBrk="0" hangingPunct="1">
        <a:defRPr sz="1889" kern="1200">
          <a:solidFill>
            <a:schemeClr val="tx1"/>
          </a:solidFill>
          <a:latin typeface="+mn-lt"/>
          <a:ea typeface="+mn-ea"/>
          <a:cs typeface="+mn-cs"/>
        </a:defRPr>
      </a:lvl4pPr>
      <a:lvl5pPr marL="1918960" algn="l" defTabSz="959480" rtl="0" eaLnBrk="1" latinLnBrk="0" hangingPunct="1">
        <a:defRPr sz="1889" kern="1200">
          <a:solidFill>
            <a:schemeClr val="tx1"/>
          </a:solidFill>
          <a:latin typeface="+mn-lt"/>
          <a:ea typeface="+mn-ea"/>
          <a:cs typeface="+mn-cs"/>
        </a:defRPr>
      </a:lvl5pPr>
      <a:lvl6pPr marL="2398700" algn="l" defTabSz="959480" rtl="0" eaLnBrk="1" latinLnBrk="0" hangingPunct="1">
        <a:defRPr sz="1889" kern="1200">
          <a:solidFill>
            <a:schemeClr val="tx1"/>
          </a:solidFill>
          <a:latin typeface="+mn-lt"/>
          <a:ea typeface="+mn-ea"/>
          <a:cs typeface="+mn-cs"/>
        </a:defRPr>
      </a:lvl6pPr>
      <a:lvl7pPr marL="2878440" algn="l" defTabSz="959480" rtl="0" eaLnBrk="1" latinLnBrk="0" hangingPunct="1">
        <a:defRPr sz="1889" kern="1200">
          <a:solidFill>
            <a:schemeClr val="tx1"/>
          </a:solidFill>
          <a:latin typeface="+mn-lt"/>
          <a:ea typeface="+mn-ea"/>
          <a:cs typeface="+mn-cs"/>
        </a:defRPr>
      </a:lvl7pPr>
      <a:lvl8pPr marL="3358180" algn="l" defTabSz="959480" rtl="0" eaLnBrk="1" latinLnBrk="0" hangingPunct="1">
        <a:defRPr sz="1889" kern="1200">
          <a:solidFill>
            <a:schemeClr val="tx1"/>
          </a:solidFill>
          <a:latin typeface="+mn-lt"/>
          <a:ea typeface="+mn-ea"/>
          <a:cs typeface="+mn-cs"/>
        </a:defRPr>
      </a:lvl8pPr>
      <a:lvl9pPr marL="3837920" algn="l" defTabSz="959480" rtl="0" eaLnBrk="1" latinLnBrk="0" hangingPunct="1">
        <a:defRPr sz="18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18" Type="http://schemas.openxmlformats.org/officeDocument/2006/relationships/image" Target="../media/image16.svg"/><Relationship Id="rId26" Type="http://schemas.openxmlformats.org/officeDocument/2006/relationships/image" Target="../media/image21.png"/><Relationship Id="rId3" Type="http://schemas.openxmlformats.org/officeDocument/2006/relationships/image" Target="../media/image2.jpg"/><Relationship Id="rId21" Type="http://schemas.openxmlformats.org/officeDocument/2006/relationships/hyperlink" Target="https://x.com/Sturnet_24" TargetMode="Externa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0.png"/><Relationship Id="rId2" Type="http://schemas.openxmlformats.org/officeDocument/2006/relationships/image" Target="../media/image1.png"/><Relationship Id="rId16" Type="http://schemas.openxmlformats.org/officeDocument/2006/relationships/image" Target="../media/image14.svg"/><Relationship Id="rId20" Type="http://schemas.openxmlformats.org/officeDocument/2006/relationships/hyperlink" Target="https://www.linkedin.com/in/sturnet-project-a2ba26332/" TargetMode="Externa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jpeg"/><Relationship Id="rId24" Type="http://schemas.openxmlformats.org/officeDocument/2006/relationships/image" Target="../media/image1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18.png"/><Relationship Id="rId10" Type="http://schemas.openxmlformats.org/officeDocument/2006/relationships/image" Target="../media/image8.jpeg"/><Relationship Id="rId19" Type="http://schemas.openxmlformats.org/officeDocument/2006/relationships/hyperlink" Target="https://www.facebook.com/profile.php?id=61567173951893" TargetMode="External"/><Relationship Id="rId4" Type="http://schemas.openxmlformats.org/officeDocument/2006/relationships/hyperlink" Target="http://www.sturnet.eu/" TargetMode="External"/><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2.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33.png"/><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5.png"/><Relationship Id="rId4" Type="http://schemas.openxmlformats.org/officeDocument/2006/relationships/image" Target="../media/image27.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7.png"/><Relationship Id="rId4" Type="http://schemas.openxmlformats.org/officeDocument/2006/relationships/image" Target="../media/image27.png"/><Relationship Id="rId9"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8.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39.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0.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41.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diagram of a four-leaf clover&#10;&#10;AI-generated content may be incorrect.">
            <a:extLst>
              <a:ext uri="{FF2B5EF4-FFF2-40B4-BE49-F238E27FC236}">
                <a16:creationId xmlns:a16="http://schemas.microsoft.com/office/drawing/2014/main" id="{F94D180B-1BE7-A281-3882-2187ADA36931}"/>
              </a:ext>
            </a:extLst>
          </p:cNvPr>
          <p:cNvPicPr>
            <a:picLocks noChangeAspect="1"/>
          </p:cNvPicPr>
          <p:nvPr/>
        </p:nvPicPr>
        <p:blipFill>
          <a:blip r:embed="rId2">
            <a:extLst>
              <a:ext uri="{28A0092B-C50C-407E-A947-70E740481C1C}">
                <a14:useLocalDpi xmlns:a14="http://schemas.microsoft.com/office/drawing/2010/main" val="0"/>
              </a:ext>
            </a:extLst>
          </a:blip>
          <a:srcRect t="30307" b="17970"/>
          <a:stretch>
            <a:fillRect/>
          </a:stretch>
        </p:blipFill>
        <p:spPr>
          <a:xfrm>
            <a:off x="9462052" y="1865314"/>
            <a:ext cx="3350313" cy="2451402"/>
          </a:xfrm>
          <a:prstGeom prst="rect">
            <a:avLst/>
          </a:prstGeom>
        </p:spPr>
      </p:pic>
      <p:pic>
        <p:nvPicPr>
          <p:cNvPr id="3" name="Picture 2" descr="Several fish in water&#10;&#10;AI-generated content may be incorrect.">
            <a:extLst>
              <a:ext uri="{FF2B5EF4-FFF2-40B4-BE49-F238E27FC236}">
                <a16:creationId xmlns:a16="http://schemas.microsoft.com/office/drawing/2014/main" id="{2530F794-31D6-76D1-3A06-498EF5E4F4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3" y="0"/>
            <a:ext cx="7361237" cy="7196138"/>
          </a:xfrm>
          <a:prstGeom prst="rect">
            <a:avLst/>
          </a:prstGeom>
        </p:spPr>
      </p:pic>
      <p:sp>
        <p:nvSpPr>
          <p:cNvPr id="5" name="TextBox 4">
            <a:extLst>
              <a:ext uri="{FF2B5EF4-FFF2-40B4-BE49-F238E27FC236}">
                <a16:creationId xmlns:a16="http://schemas.microsoft.com/office/drawing/2014/main" id="{35678C22-44AC-1D25-F901-47958C618F2C}"/>
              </a:ext>
            </a:extLst>
          </p:cNvPr>
          <p:cNvSpPr txBox="1"/>
          <p:nvPr/>
        </p:nvSpPr>
        <p:spPr>
          <a:xfrm>
            <a:off x="80168" y="1624014"/>
            <a:ext cx="7362824" cy="923330"/>
          </a:xfrm>
          <a:prstGeom prst="rect">
            <a:avLst/>
          </a:prstGeom>
          <a:noFill/>
        </p:spPr>
        <p:txBody>
          <a:bodyPr wrap="square">
            <a:spAutoFit/>
          </a:bodyPr>
          <a:lstStyle/>
          <a:p>
            <a:pPr algn="ctr"/>
            <a:r>
              <a:rPr lang="en-US"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BSB00172 </a:t>
            </a:r>
            <a:r>
              <a:rPr lang="en-US"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endParaRPr lang="en-US"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ru-RU"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Мрежа за </a:t>
            </a:r>
            <a:r>
              <a:rPr lang="ru-RU"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опазване</a:t>
            </a:r>
            <a:r>
              <a:rPr lang="ru-RU"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есетровите</a:t>
            </a:r>
            <a:r>
              <a:rPr lang="ru-RU"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риби</a:t>
            </a:r>
            <a:r>
              <a:rPr lang="ru-RU"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за </a:t>
            </a:r>
            <a:r>
              <a:rPr lang="ru-RU"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устойчивост</a:t>
            </a:r>
            <a:r>
              <a:rPr lang="ru-RU"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екосистемата</a:t>
            </a:r>
            <a:r>
              <a:rPr lang="ru-RU"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Черноморския</a:t>
            </a:r>
            <a:r>
              <a:rPr lang="ru-RU"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басейн</a:t>
            </a:r>
            <a:endParaRPr lang="en-US"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0675A775-09A6-7EA1-C7FD-839951E20D55}"/>
              </a:ext>
            </a:extLst>
          </p:cNvPr>
          <p:cNvSpPr txBox="1"/>
          <p:nvPr/>
        </p:nvSpPr>
        <p:spPr>
          <a:xfrm>
            <a:off x="262133" y="2613295"/>
            <a:ext cx="6929241" cy="2308324"/>
          </a:xfrm>
          <a:prstGeom prst="rect">
            <a:avLst/>
          </a:prstGeom>
          <a:noFill/>
        </p:spPr>
        <p:txBody>
          <a:bodyPr wrap="square">
            <a:spAutoFit/>
          </a:bodyPr>
          <a:lstStyle/>
          <a:p>
            <a:pPr algn="ctr"/>
            <a:r>
              <a:rPr lang="bg-BG"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Есетрите в Черноморския басейн </a:t>
            </a:r>
            <a:endPar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19">
            <a:extLst>
              <a:ext uri="{FF2B5EF4-FFF2-40B4-BE49-F238E27FC236}">
                <a16:creationId xmlns:a16="http://schemas.microsoft.com/office/drawing/2014/main" id="{37D66B0A-4F4B-DF93-85D0-5CA02E77A042}"/>
              </a:ext>
            </a:extLst>
          </p:cNvPr>
          <p:cNvSpPr txBox="1"/>
          <p:nvPr/>
        </p:nvSpPr>
        <p:spPr>
          <a:xfrm>
            <a:off x="3203846" y="5077057"/>
            <a:ext cx="1327307" cy="187512"/>
          </a:xfrm>
          <a:prstGeom prst="rect">
            <a:avLst/>
          </a:prstGeom>
        </p:spPr>
        <p:txBody>
          <a:bodyPr wrap="square" lIns="0" tIns="0" rIns="0" bIns="0" rtlCol="0" anchor="t">
            <a:spAutoFit/>
          </a:bodyPr>
          <a:lstStyle/>
          <a:p>
            <a:pPr algn="l">
              <a:lnSpc>
                <a:spcPts val="1466"/>
              </a:lnSpc>
              <a:spcBef>
                <a:spcPct val="0"/>
              </a:spcBef>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hlinkClick r:id="rId4"/>
              </a:rPr>
              <a:t>www.sturnet.eu</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
        <p:nvSpPr>
          <p:cNvPr id="9" name="TextBox 8">
            <a:extLst>
              <a:ext uri="{FF2B5EF4-FFF2-40B4-BE49-F238E27FC236}">
                <a16:creationId xmlns:a16="http://schemas.microsoft.com/office/drawing/2014/main" id="{7381C054-B8D7-7784-EE55-D00A78C42604}"/>
              </a:ext>
            </a:extLst>
          </p:cNvPr>
          <p:cNvSpPr txBox="1"/>
          <p:nvPr/>
        </p:nvSpPr>
        <p:spPr>
          <a:xfrm>
            <a:off x="2663512" y="5208433"/>
            <a:ext cx="3753821" cy="1046440"/>
          </a:xfrm>
          <a:prstGeom prst="rect">
            <a:avLst/>
          </a:prstGeom>
          <a:noFill/>
        </p:spPr>
        <p:txBody>
          <a:bodyPr wrap="square" rtlCol="0">
            <a:spAutoFit/>
          </a:bodyPr>
          <a:lstStyle/>
          <a:p>
            <a:pPr algn="r">
              <a:lnSpc>
                <a:spcPts val="3022"/>
              </a:lnSpc>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rPr>
              <a:t>Programme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rPr>
              <a:t> priority: </a:t>
            </a:r>
          </a:p>
          <a:p>
            <a:pPr algn="r">
              <a:lnSpc>
                <a:spcPts val="3022"/>
              </a:lnSpc>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rPr>
              <a:t>Blue and Smart Region</a:t>
            </a:r>
            <a:endParaRPr lang="bg-BG"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white cloud with circuit board&#10;&#10;AI-generated content may be incorrect.">
            <a:extLst>
              <a:ext uri="{FF2B5EF4-FFF2-40B4-BE49-F238E27FC236}">
                <a16:creationId xmlns:a16="http://schemas.microsoft.com/office/drawing/2014/main" id="{526EC0D9-BE60-3870-B545-7B6EA84B71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8352" y="5261146"/>
            <a:ext cx="930309" cy="881246"/>
          </a:xfrm>
          <a:prstGeom prst="rect">
            <a:avLst/>
          </a:prstGeom>
        </p:spPr>
      </p:pic>
      <p:pic>
        <p:nvPicPr>
          <p:cNvPr id="13" name="Picture 12" descr="A blue and black globe&#10;&#10;AI-generated content may be incorrect.">
            <a:extLst>
              <a:ext uri="{FF2B5EF4-FFF2-40B4-BE49-F238E27FC236}">
                <a16:creationId xmlns:a16="http://schemas.microsoft.com/office/drawing/2014/main" id="{B8722E9F-DE03-F3B1-5653-5B51A47E3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9348" y="5083371"/>
            <a:ext cx="184026" cy="184026"/>
          </a:xfrm>
          <a:prstGeom prst="rect">
            <a:avLst/>
          </a:prstGeom>
        </p:spPr>
      </p:pic>
      <p:sp>
        <p:nvSpPr>
          <p:cNvPr id="20" name="Freeform 9">
            <a:extLst>
              <a:ext uri="{FF2B5EF4-FFF2-40B4-BE49-F238E27FC236}">
                <a16:creationId xmlns:a16="http://schemas.microsoft.com/office/drawing/2014/main" id="{090496D7-EEAD-E00D-3D69-56A606E479FA}"/>
              </a:ext>
            </a:extLst>
          </p:cNvPr>
          <p:cNvSpPr/>
          <p:nvPr/>
        </p:nvSpPr>
        <p:spPr>
          <a:xfrm>
            <a:off x="7605261" y="6237901"/>
            <a:ext cx="834496" cy="767239"/>
          </a:xfrm>
          <a:custGeom>
            <a:avLst/>
            <a:gdLst/>
            <a:ahLst/>
            <a:cxnLst/>
            <a:rect l="l" t="t" r="r" b="b"/>
            <a:pathLst>
              <a:path w="801067" h="801067">
                <a:moveTo>
                  <a:pt x="0" y="0"/>
                </a:moveTo>
                <a:lnTo>
                  <a:pt x="801067" y="0"/>
                </a:lnTo>
                <a:lnTo>
                  <a:pt x="801067" y="801067"/>
                </a:lnTo>
                <a:lnTo>
                  <a:pt x="0" y="801067"/>
                </a:lnTo>
                <a:lnTo>
                  <a:pt x="0" y="0"/>
                </a:lnTo>
                <a:close/>
              </a:path>
            </a:pathLst>
          </a:custGeom>
          <a:blipFill>
            <a:blip r:embed="rId7"/>
            <a:stretch>
              <a:fillRect/>
            </a:stretch>
          </a:blipFill>
        </p:spPr>
        <p:txBody>
          <a:bodyPr/>
          <a:lstStyle/>
          <a:p>
            <a:endParaRPr lang="en-US"/>
          </a:p>
        </p:txBody>
      </p:sp>
      <p:sp>
        <p:nvSpPr>
          <p:cNvPr id="21" name="Freeform 10">
            <a:extLst>
              <a:ext uri="{FF2B5EF4-FFF2-40B4-BE49-F238E27FC236}">
                <a16:creationId xmlns:a16="http://schemas.microsoft.com/office/drawing/2014/main" id="{0C09784F-E8A8-F478-E308-22838745B935}"/>
              </a:ext>
            </a:extLst>
          </p:cNvPr>
          <p:cNvSpPr/>
          <p:nvPr/>
        </p:nvSpPr>
        <p:spPr>
          <a:xfrm>
            <a:off x="10035168" y="6156386"/>
            <a:ext cx="1241666" cy="758316"/>
          </a:xfrm>
          <a:custGeom>
            <a:avLst/>
            <a:gdLst/>
            <a:ahLst/>
            <a:cxnLst/>
            <a:rect l="l" t="t" r="r" b="b"/>
            <a:pathLst>
              <a:path w="1199959" h="767974">
                <a:moveTo>
                  <a:pt x="0" y="0"/>
                </a:moveTo>
                <a:lnTo>
                  <a:pt x="1199959" y="0"/>
                </a:lnTo>
                <a:lnTo>
                  <a:pt x="1199959" y="767974"/>
                </a:lnTo>
                <a:lnTo>
                  <a:pt x="0" y="767974"/>
                </a:lnTo>
                <a:lnTo>
                  <a:pt x="0" y="0"/>
                </a:lnTo>
                <a:close/>
              </a:path>
            </a:pathLst>
          </a:custGeom>
          <a:blipFill>
            <a:blip r:embed="rId8"/>
            <a:stretch>
              <a:fillRect/>
            </a:stretch>
          </a:blipFill>
        </p:spPr>
        <p:txBody>
          <a:bodyPr/>
          <a:lstStyle/>
          <a:p>
            <a:endParaRPr lang="en-US"/>
          </a:p>
        </p:txBody>
      </p:sp>
      <p:sp>
        <p:nvSpPr>
          <p:cNvPr id="22" name="Freeform 11">
            <a:extLst>
              <a:ext uri="{FF2B5EF4-FFF2-40B4-BE49-F238E27FC236}">
                <a16:creationId xmlns:a16="http://schemas.microsoft.com/office/drawing/2014/main" id="{C78DCC79-A939-C268-FF8B-3B487D7954CE}"/>
              </a:ext>
            </a:extLst>
          </p:cNvPr>
          <p:cNvSpPr/>
          <p:nvPr/>
        </p:nvSpPr>
        <p:spPr>
          <a:xfrm>
            <a:off x="8527728" y="6401052"/>
            <a:ext cx="1389362" cy="458864"/>
          </a:xfrm>
          <a:custGeom>
            <a:avLst/>
            <a:gdLst/>
            <a:ahLst/>
            <a:cxnLst/>
            <a:rect l="l" t="t" r="r" b="b"/>
            <a:pathLst>
              <a:path w="1572590" h="513713">
                <a:moveTo>
                  <a:pt x="0" y="0"/>
                </a:moveTo>
                <a:lnTo>
                  <a:pt x="1572590" y="0"/>
                </a:lnTo>
                <a:lnTo>
                  <a:pt x="1572590" y="513713"/>
                </a:lnTo>
                <a:lnTo>
                  <a:pt x="0" y="513713"/>
                </a:lnTo>
                <a:lnTo>
                  <a:pt x="0" y="0"/>
                </a:lnTo>
                <a:close/>
              </a:path>
            </a:pathLst>
          </a:custGeom>
          <a:blipFill>
            <a:blip r:embed="rId9"/>
            <a:stretch>
              <a:fillRect/>
            </a:stretch>
          </a:blipFill>
        </p:spPr>
        <p:txBody>
          <a:bodyPr/>
          <a:lstStyle/>
          <a:p>
            <a:endParaRPr lang="en-US"/>
          </a:p>
        </p:txBody>
      </p:sp>
      <p:sp>
        <p:nvSpPr>
          <p:cNvPr id="23" name="Freeform 12">
            <a:extLst>
              <a:ext uri="{FF2B5EF4-FFF2-40B4-BE49-F238E27FC236}">
                <a16:creationId xmlns:a16="http://schemas.microsoft.com/office/drawing/2014/main" id="{BE92903D-F49B-EE0E-3AE0-54E5FB16A257}"/>
              </a:ext>
            </a:extLst>
          </p:cNvPr>
          <p:cNvSpPr/>
          <p:nvPr/>
        </p:nvSpPr>
        <p:spPr>
          <a:xfrm>
            <a:off x="11359261" y="6270644"/>
            <a:ext cx="1316268" cy="641767"/>
          </a:xfrm>
          <a:custGeom>
            <a:avLst/>
            <a:gdLst/>
            <a:ahLst/>
            <a:cxnLst/>
            <a:rect l="l" t="t" r="r" b="b"/>
            <a:pathLst>
              <a:path w="1272055" h="649941">
                <a:moveTo>
                  <a:pt x="0" y="0"/>
                </a:moveTo>
                <a:lnTo>
                  <a:pt x="1272055" y="0"/>
                </a:lnTo>
                <a:lnTo>
                  <a:pt x="1272055" y="649941"/>
                </a:lnTo>
                <a:lnTo>
                  <a:pt x="0" y="649941"/>
                </a:lnTo>
                <a:lnTo>
                  <a:pt x="0" y="0"/>
                </a:lnTo>
                <a:close/>
              </a:path>
            </a:pathLst>
          </a:custGeom>
          <a:blipFill>
            <a:blip r:embed="rId10"/>
            <a:stretch>
              <a:fillRect/>
            </a:stretch>
          </a:blipFill>
        </p:spPr>
        <p:txBody>
          <a:bodyPr/>
          <a:lstStyle/>
          <a:p>
            <a:endParaRPr lang="en-US"/>
          </a:p>
        </p:txBody>
      </p:sp>
      <p:sp>
        <p:nvSpPr>
          <p:cNvPr id="24" name="Freeform 13">
            <a:extLst>
              <a:ext uri="{FF2B5EF4-FFF2-40B4-BE49-F238E27FC236}">
                <a16:creationId xmlns:a16="http://schemas.microsoft.com/office/drawing/2014/main" id="{1C8B9491-4562-BB12-DE2A-8940A315424E}"/>
              </a:ext>
            </a:extLst>
          </p:cNvPr>
          <p:cNvSpPr/>
          <p:nvPr/>
        </p:nvSpPr>
        <p:spPr>
          <a:xfrm>
            <a:off x="13274070" y="6119937"/>
            <a:ext cx="1324655" cy="747376"/>
          </a:xfrm>
          <a:custGeom>
            <a:avLst/>
            <a:gdLst/>
            <a:ahLst/>
            <a:cxnLst/>
            <a:rect l="l" t="t" r="r" b="b"/>
            <a:pathLst>
              <a:path w="1280160" h="756895">
                <a:moveTo>
                  <a:pt x="0" y="0"/>
                </a:moveTo>
                <a:lnTo>
                  <a:pt x="1280160" y="0"/>
                </a:lnTo>
                <a:lnTo>
                  <a:pt x="1280160" y="756895"/>
                </a:lnTo>
                <a:lnTo>
                  <a:pt x="0" y="756895"/>
                </a:lnTo>
                <a:lnTo>
                  <a:pt x="0" y="0"/>
                </a:lnTo>
                <a:close/>
              </a:path>
            </a:pathLst>
          </a:custGeom>
          <a:blipFill>
            <a:blip r:embed="rId11"/>
            <a:stretch>
              <a:fillRect/>
            </a:stretch>
          </a:blipFill>
        </p:spPr>
        <p:txBody>
          <a:bodyPr/>
          <a:lstStyle/>
          <a:p>
            <a:endParaRPr lang="en-US"/>
          </a:p>
        </p:txBody>
      </p:sp>
      <p:sp>
        <p:nvSpPr>
          <p:cNvPr id="25" name="Freeform 14">
            <a:extLst>
              <a:ext uri="{FF2B5EF4-FFF2-40B4-BE49-F238E27FC236}">
                <a16:creationId xmlns:a16="http://schemas.microsoft.com/office/drawing/2014/main" id="{0E9936AE-13CE-114D-33E5-9CF96264C089}"/>
              </a:ext>
            </a:extLst>
          </p:cNvPr>
          <p:cNvSpPr/>
          <p:nvPr/>
        </p:nvSpPr>
        <p:spPr>
          <a:xfrm>
            <a:off x="12558227" y="6259007"/>
            <a:ext cx="706791" cy="601414"/>
          </a:xfrm>
          <a:custGeom>
            <a:avLst/>
            <a:gdLst/>
            <a:ahLst/>
            <a:cxnLst/>
            <a:rect l="l" t="t" r="r" b="b"/>
            <a:pathLst>
              <a:path w="683050" h="609074">
                <a:moveTo>
                  <a:pt x="0" y="0"/>
                </a:moveTo>
                <a:lnTo>
                  <a:pt x="683051" y="0"/>
                </a:lnTo>
                <a:lnTo>
                  <a:pt x="683051" y="609074"/>
                </a:lnTo>
                <a:lnTo>
                  <a:pt x="0" y="609074"/>
                </a:lnTo>
                <a:lnTo>
                  <a:pt x="0" y="0"/>
                </a:lnTo>
                <a:close/>
              </a:path>
            </a:pathLst>
          </a:custGeom>
          <a:blipFill>
            <a:blip r:embed="rId12"/>
            <a:stretch>
              <a:fillRect/>
            </a:stretch>
          </a:blipFill>
        </p:spPr>
        <p:txBody>
          <a:bodyPr/>
          <a:lstStyle/>
          <a:p>
            <a:endParaRPr lang="en-US"/>
          </a:p>
        </p:txBody>
      </p:sp>
      <p:sp>
        <p:nvSpPr>
          <p:cNvPr id="26" name="Freeform 15">
            <a:extLst>
              <a:ext uri="{FF2B5EF4-FFF2-40B4-BE49-F238E27FC236}">
                <a16:creationId xmlns:a16="http://schemas.microsoft.com/office/drawing/2014/main" id="{957BE665-D97D-2E8A-B14A-5ED6DBC36817}"/>
              </a:ext>
            </a:extLst>
          </p:cNvPr>
          <p:cNvSpPr/>
          <p:nvPr/>
        </p:nvSpPr>
        <p:spPr>
          <a:xfrm>
            <a:off x="7691878" y="5559697"/>
            <a:ext cx="164285" cy="166455"/>
          </a:xfrm>
          <a:custGeom>
            <a:avLst/>
            <a:gdLst/>
            <a:ahLst/>
            <a:cxnLst/>
            <a:rect l="l" t="t" r="r" b="b"/>
            <a:pathLst>
              <a:path w="158767" h="168575">
                <a:moveTo>
                  <a:pt x="0" y="0"/>
                </a:moveTo>
                <a:lnTo>
                  <a:pt x="158767" y="0"/>
                </a:lnTo>
                <a:lnTo>
                  <a:pt x="158767" y="168575"/>
                </a:lnTo>
                <a:lnTo>
                  <a:pt x="0" y="16857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7" name="Freeform 16">
            <a:extLst>
              <a:ext uri="{FF2B5EF4-FFF2-40B4-BE49-F238E27FC236}">
                <a16:creationId xmlns:a16="http://schemas.microsoft.com/office/drawing/2014/main" id="{4C97BA4A-60C6-A84F-5E22-2BFCC2C5F2E2}"/>
              </a:ext>
            </a:extLst>
          </p:cNvPr>
          <p:cNvSpPr/>
          <p:nvPr/>
        </p:nvSpPr>
        <p:spPr>
          <a:xfrm>
            <a:off x="7681729" y="5283836"/>
            <a:ext cx="174434" cy="166455"/>
          </a:xfrm>
          <a:custGeom>
            <a:avLst/>
            <a:gdLst/>
            <a:ahLst/>
            <a:cxnLst/>
            <a:rect l="l" t="t" r="r" b="b"/>
            <a:pathLst>
              <a:path w="168575" h="168575">
                <a:moveTo>
                  <a:pt x="0" y="0"/>
                </a:moveTo>
                <a:lnTo>
                  <a:pt x="168575" y="0"/>
                </a:lnTo>
                <a:lnTo>
                  <a:pt x="168575" y="168575"/>
                </a:lnTo>
                <a:lnTo>
                  <a:pt x="0" y="16857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8" name="Freeform 17">
            <a:extLst>
              <a:ext uri="{FF2B5EF4-FFF2-40B4-BE49-F238E27FC236}">
                <a16:creationId xmlns:a16="http://schemas.microsoft.com/office/drawing/2014/main" id="{79B5DD58-211D-7C11-30FA-C1DBD7B7FDF2}"/>
              </a:ext>
            </a:extLst>
          </p:cNvPr>
          <p:cNvSpPr/>
          <p:nvPr/>
        </p:nvSpPr>
        <p:spPr>
          <a:xfrm>
            <a:off x="7681729" y="5833350"/>
            <a:ext cx="174434" cy="166455"/>
          </a:xfrm>
          <a:custGeom>
            <a:avLst/>
            <a:gdLst/>
            <a:ahLst/>
            <a:cxnLst/>
            <a:rect l="l" t="t" r="r" b="b"/>
            <a:pathLst>
              <a:path w="168575" h="168575">
                <a:moveTo>
                  <a:pt x="0" y="0"/>
                </a:moveTo>
                <a:lnTo>
                  <a:pt x="168575" y="0"/>
                </a:lnTo>
                <a:lnTo>
                  <a:pt x="168575" y="168575"/>
                </a:lnTo>
                <a:lnTo>
                  <a:pt x="0" y="168575"/>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9" name="TextBox 18">
            <a:extLst>
              <a:ext uri="{FF2B5EF4-FFF2-40B4-BE49-F238E27FC236}">
                <a16:creationId xmlns:a16="http://schemas.microsoft.com/office/drawing/2014/main" id="{1527F1B0-42B4-B359-FBE5-7617A6C4F0D8}"/>
              </a:ext>
            </a:extLst>
          </p:cNvPr>
          <p:cNvSpPr txBox="1"/>
          <p:nvPr/>
        </p:nvSpPr>
        <p:spPr>
          <a:xfrm>
            <a:off x="7976007" y="5816757"/>
            <a:ext cx="2492803" cy="180224"/>
          </a:xfrm>
          <a:prstGeom prst="rect">
            <a:avLst/>
          </a:prstGeom>
        </p:spPr>
        <p:txBody>
          <a:bodyPr wrap="square" lIns="0" tIns="0" rIns="0" bIns="0" rtlCol="0" anchor="t">
            <a:spAutoFit/>
          </a:bodyPr>
          <a:lstStyle/>
          <a:p>
            <a:pPr algn="l">
              <a:lnSpc>
                <a:spcPts val="1527"/>
              </a:lnSpc>
            </a:pPr>
            <a:r>
              <a:rPr lang="en-US" sz="1090" b="1" dirty="0">
                <a:solidFill>
                  <a:srgbClr val="27458F"/>
                </a:solidFill>
                <a:latin typeface="Open Sans Bold"/>
                <a:ea typeface="Open Sans Bold"/>
                <a:cs typeface="Open Sans Bold"/>
                <a:sym typeface="Open Sans Bold"/>
              </a:rPr>
              <a:t>sturnetproject@gmail.com </a:t>
            </a:r>
          </a:p>
        </p:txBody>
      </p:sp>
      <p:sp>
        <p:nvSpPr>
          <p:cNvPr id="30" name="TextBox 19">
            <a:extLst>
              <a:ext uri="{FF2B5EF4-FFF2-40B4-BE49-F238E27FC236}">
                <a16:creationId xmlns:a16="http://schemas.microsoft.com/office/drawing/2014/main" id="{421A69A0-3F12-A17A-2E39-6C20894DA53F}"/>
              </a:ext>
            </a:extLst>
          </p:cNvPr>
          <p:cNvSpPr txBox="1"/>
          <p:nvPr/>
        </p:nvSpPr>
        <p:spPr>
          <a:xfrm>
            <a:off x="7976007" y="5540991"/>
            <a:ext cx="4503985" cy="178895"/>
          </a:xfrm>
          <a:prstGeom prst="rect">
            <a:avLst/>
          </a:prstGeom>
        </p:spPr>
        <p:txBody>
          <a:bodyPr wrap="square" lIns="0" tIns="0" rIns="0" bIns="0" rtlCol="0" anchor="t">
            <a:spAutoFit/>
          </a:bodyPr>
          <a:lstStyle/>
          <a:p>
            <a:pPr algn="l">
              <a:lnSpc>
                <a:spcPts val="1466"/>
              </a:lnSpc>
              <a:spcBef>
                <a:spcPct val="0"/>
              </a:spcBef>
            </a:pPr>
            <a:r>
              <a:rPr lang="en-US" sz="1047" b="1" dirty="0" err="1">
                <a:solidFill>
                  <a:srgbClr val="27458F"/>
                </a:solidFill>
                <a:latin typeface="Open Sans Bold"/>
                <a:ea typeface="Open Sans Bold"/>
                <a:cs typeface="Open Sans Bold"/>
                <a:sym typeface="Open Sans Bold"/>
              </a:rPr>
              <a:t>SturNet</a:t>
            </a:r>
            <a:r>
              <a:rPr lang="en-US" sz="1047" b="1" dirty="0">
                <a:solidFill>
                  <a:srgbClr val="27458F"/>
                </a:solidFill>
                <a:latin typeface="Open Sans Bold"/>
                <a:ea typeface="Open Sans Bold"/>
                <a:cs typeface="Open Sans Bold"/>
                <a:sym typeface="Open Sans Bold"/>
              </a:rPr>
              <a:t> on: </a:t>
            </a:r>
            <a:r>
              <a:rPr lang="en-US" sz="1047" b="1" dirty="0">
                <a:solidFill>
                  <a:srgbClr val="27458F"/>
                </a:solidFill>
                <a:latin typeface="Open Sans Bold"/>
                <a:ea typeface="Open Sans Bold"/>
                <a:cs typeface="Open Sans Bold"/>
                <a:sym typeface="Open Sans Bold"/>
                <a:hlinkClick r:id="rId19"/>
              </a:rPr>
              <a:t>Facebook</a:t>
            </a:r>
            <a:r>
              <a:rPr lang="en-US" sz="1047" b="1" dirty="0">
                <a:solidFill>
                  <a:srgbClr val="27458F"/>
                </a:solidFill>
                <a:latin typeface="Open Sans Bold"/>
                <a:ea typeface="Open Sans Bold"/>
                <a:cs typeface="Open Sans Bold"/>
                <a:sym typeface="Open Sans Bold"/>
              </a:rPr>
              <a:t>, </a:t>
            </a:r>
            <a:r>
              <a:rPr lang="en-US" sz="1047" b="1" dirty="0">
                <a:solidFill>
                  <a:srgbClr val="27458F"/>
                </a:solidFill>
                <a:latin typeface="Open Sans Bold"/>
                <a:ea typeface="Open Sans Bold"/>
                <a:cs typeface="Open Sans Bold"/>
                <a:sym typeface="Open Sans Bold"/>
                <a:hlinkClick r:id="rId20"/>
              </a:rPr>
              <a:t>Linkedin</a:t>
            </a:r>
            <a:r>
              <a:rPr lang="en-US" sz="1047" b="1" dirty="0">
                <a:solidFill>
                  <a:srgbClr val="27458F"/>
                </a:solidFill>
                <a:latin typeface="Open Sans Bold"/>
                <a:ea typeface="Open Sans Bold"/>
                <a:cs typeface="Open Sans Bold"/>
                <a:sym typeface="Open Sans Bold"/>
              </a:rPr>
              <a:t>, </a:t>
            </a:r>
            <a:r>
              <a:rPr lang="en-US" sz="1047" b="1" dirty="0">
                <a:solidFill>
                  <a:srgbClr val="27458F"/>
                </a:solidFill>
                <a:latin typeface="Open Sans Bold"/>
                <a:ea typeface="Open Sans Bold"/>
                <a:cs typeface="Open Sans Bold"/>
                <a:sym typeface="Open Sans Bold"/>
                <a:hlinkClick r:id="rId21"/>
              </a:rPr>
              <a:t>Twitter</a:t>
            </a:r>
            <a:endParaRPr lang="en-US" sz="1047" b="1" dirty="0">
              <a:solidFill>
                <a:srgbClr val="27458F"/>
              </a:solidFill>
              <a:latin typeface="Open Sans Bold"/>
              <a:ea typeface="Open Sans Bold"/>
              <a:cs typeface="Open Sans Bold"/>
              <a:sym typeface="Open Sans Bold"/>
            </a:endParaRPr>
          </a:p>
        </p:txBody>
      </p:sp>
      <p:sp>
        <p:nvSpPr>
          <p:cNvPr id="31" name="TextBox 30">
            <a:extLst>
              <a:ext uri="{FF2B5EF4-FFF2-40B4-BE49-F238E27FC236}">
                <a16:creationId xmlns:a16="http://schemas.microsoft.com/office/drawing/2014/main" id="{4FDDF056-DB22-48BF-146F-317A8375470D}"/>
              </a:ext>
            </a:extLst>
          </p:cNvPr>
          <p:cNvSpPr txBox="1"/>
          <p:nvPr/>
        </p:nvSpPr>
        <p:spPr>
          <a:xfrm>
            <a:off x="7842887" y="4639046"/>
            <a:ext cx="2059681" cy="364687"/>
          </a:xfrm>
          <a:prstGeom prst="rect">
            <a:avLst/>
          </a:prstGeom>
          <a:noFill/>
        </p:spPr>
        <p:txBody>
          <a:bodyPr wrap="square" rtlCol="0">
            <a:spAutoFit/>
          </a:bodyPr>
          <a:lstStyle/>
          <a:p>
            <a:endParaRPr lang="en-US" dirty="0"/>
          </a:p>
        </p:txBody>
      </p:sp>
      <p:sp>
        <p:nvSpPr>
          <p:cNvPr id="32" name="TextBox 19">
            <a:extLst>
              <a:ext uri="{FF2B5EF4-FFF2-40B4-BE49-F238E27FC236}">
                <a16:creationId xmlns:a16="http://schemas.microsoft.com/office/drawing/2014/main" id="{713748E6-7FAE-B4C0-FD88-AFC4441CB7D0}"/>
              </a:ext>
            </a:extLst>
          </p:cNvPr>
          <p:cNvSpPr txBox="1"/>
          <p:nvPr/>
        </p:nvSpPr>
        <p:spPr>
          <a:xfrm>
            <a:off x="7976006" y="5291639"/>
            <a:ext cx="4503985" cy="178895"/>
          </a:xfrm>
          <a:prstGeom prst="rect">
            <a:avLst/>
          </a:prstGeom>
        </p:spPr>
        <p:txBody>
          <a:bodyPr wrap="square" lIns="0" tIns="0" rIns="0" bIns="0" rtlCol="0" anchor="t">
            <a:spAutoFit/>
          </a:bodyPr>
          <a:lstStyle/>
          <a:p>
            <a:pPr algn="l">
              <a:lnSpc>
                <a:spcPts val="1466"/>
              </a:lnSpc>
              <a:spcBef>
                <a:spcPct val="0"/>
              </a:spcBef>
            </a:pPr>
            <a:r>
              <a:rPr lang="en-US" sz="1047" b="1" dirty="0">
                <a:solidFill>
                  <a:srgbClr val="27458F"/>
                </a:solidFill>
                <a:latin typeface="Open Sans Bold"/>
                <a:ea typeface="Open Sans Bold"/>
                <a:cs typeface="Open Sans Bold"/>
                <a:sym typeface="Open Sans Bold"/>
              </a:rPr>
              <a:t>www.sturnet.eu</a:t>
            </a:r>
          </a:p>
        </p:txBody>
      </p:sp>
      <p:sp>
        <p:nvSpPr>
          <p:cNvPr id="2" name="TextBox 1">
            <a:extLst>
              <a:ext uri="{FF2B5EF4-FFF2-40B4-BE49-F238E27FC236}">
                <a16:creationId xmlns:a16="http://schemas.microsoft.com/office/drawing/2014/main" id="{6B223B67-239C-8628-AEF0-0D4A5BAC56CD}"/>
              </a:ext>
            </a:extLst>
          </p:cNvPr>
          <p:cNvSpPr txBox="1"/>
          <p:nvPr/>
        </p:nvSpPr>
        <p:spPr>
          <a:xfrm>
            <a:off x="7755452" y="505721"/>
            <a:ext cx="6556896" cy="830997"/>
          </a:xfrm>
          <a:prstGeom prst="rect">
            <a:avLst/>
          </a:prstGeom>
          <a:noFill/>
        </p:spPr>
        <p:txBody>
          <a:bodyPr wrap="square" rtlCol="0">
            <a:spAutoFit/>
          </a:bodyPr>
          <a:lstStyle/>
          <a:p>
            <a:pPr algn="ct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Есетрите</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са</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нещо</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повече</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от просто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хайвер</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 те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са</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живи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вкаменелости</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пазители</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на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здравето</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на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реките</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и част от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нашето</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b="1"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природно</a:t>
            </a:r>
            <a:r>
              <a:rPr lang="ru-RU"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 наследство.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Тяхната</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защита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означава</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защита на цели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екосистеми</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култури</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бъдещи</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поминък</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Нека</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действаме</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днес</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преди</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тези</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древни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гиганти</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да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изчезнат</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rgbClr val="163E64"/>
                </a:solidFill>
                <a:latin typeface="Open Sans" panose="020B0606030504020204" pitchFamily="34" charset="0"/>
                <a:ea typeface="Open Sans" panose="020B0606030504020204" pitchFamily="34" charset="0"/>
                <a:cs typeface="Open Sans" panose="020B0606030504020204" pitchFamily="34" charset="0"/>
              </a:rPr>
              <a:t>завинаги</a:t>
            </a:r>
            <a:r>
              <a:rPr lang="ru-RU"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a:t>
            </a:r>
            <a:endPar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Правоъгълник 9">
            <a:extLst>
              <a:ext uri="{FF2B5EF4-FFF2-40B4-BE49-F238E27FC236}">
                <a16:creationId xmlns:a16="http://schemas.microsoft.com/office/drawing/2014/main" id="{A47B83A9-7566-B263-BFB8-A52177CF027C}"/>
              </a:ext>
            </a:extLst>
          </p:cNvPr>
          <p:cNvSpPr/>
          <p:nvPr/>
        </p:nvSpPr>
        <p:spPr>
          <a:xfrm>
            <a:off x="262134" y="221834"/>
            <a:ext cx="6998891" cy="1226253"/>
          </a:xfrm>
          <a:prstGeom prst="rect">
            <a:avLst/>
          </a:prstGeom>
          <a:solidFill>
            <a:schemeClr val="bg1">
              <a:alpha val="58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6" name="Картина 5" descr="Картина, която съдържа текст, екранна снимка, Шрифт, Графика&#10;&#10;Генерираното от ИИ съдържание може да е неправилно.">
            <a:extLst>
              <a:ext uri="{FF2B5EF4-FFF2-40B4-BE49-F238E27FC236}">
                <a16:creationId xmlns:a16="http://schemas.microsoft.com/office/drawing/2014/main" id="{1EC01DFF-73FB-2164-C9D3-7A97BDAE5F3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97757" y="283213"/>
            <a:ext cx="6725271" cy="1103493"/>
          </a:xfrm>
          <a:prstGeom prst="rect">
            <a:avLst/>
          </a:prstGeom>
        </p:spPr>
      </p:pic>
      <p:pic>
        <p:nvPicPr>
          <p:cNvPr id="45" name="Картина 44" descr="Картина, която съдържа черен, тъмнина, екранна снимка, черно и бяло&#10;&#10;Генерираното от ИИ съдържание може да е неправилно.">
            <a:extLst>
              <a:ext uri="{FF2B5EF4-FFF2-40B4-BE49-F238E27FC236}">
                <a16:creationId xmlns:a16="http://schemas.microsoft.com/office/drawing/2014/main" id="{F6C14026-5F7E-BD05-1813-EBF6D74EB6C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27728" y="3479736"/>
            <a:ext cx="1670131" cy="1364093"/>
          </a:xfrm>
          <a:prstGeom prst="rect">
            <a:avLst/>
          </a:prstGeom>
        </p:spPr>
      </p:pic>
      <p:pic>
        <p:nvPicPr>
          <p:cNvPr id="47" name="Картина 46" descr="Картина, която съдържа черен, екранна снимка, тъмнина, черно и бяло&#10;&#10;Генерираното от ИИ съдържание може да е неправилно.">
            <a:extLst>
              <a:ext uri="{FF2B5EF4-FFF2-40B4-BE49-F238E27FC236}">
                <a16:creationId xmlns:a16="http://schemas.microsoft.com/office/drawing/2014/main" id="{7F07C4E9-36C8-B859-F1B1-C393608325D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2004089" y="3300795"/>
            <a:ext cx="1787002" cy="1459549"/>
          </a:xfrm>
          <a:prstGeom prst="rect">
            <a:avLst/>
          </a:prstGeom>
        </p:spPr>
      </p:pic>
      <p:pic>
        <p:nvPicPr>
          <p:cNvPr id="49" name="Картина 48" descr="Картина, която съдържа черен, екранна снимка, тъмнина, черно и бяло&#10;&#10;Генерираното от ИИ съдържание може да е неправилно.">
            <a:extLst>
              <a:ext uri="{FF2B5EF4-FFF2-40B4-BE49-F238E27FC236}">
                <a16:creationId xmlns:a16="http://schemas.microsoft.com/office/drawing/2014/main" id="{E14D4281-323F-7567-E899-76E2DD76BB0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2018122" y="1314132"/>
            <a:ext cx="1787003" cy="1459550"/>
          </a:xfrm>
          <a:prstGeom prst="rect">
            <a:avLst/>
          </a:prstGeom>
        </p:spPr>
      </p:pic>
      <p:pic>
        <p:nvPicPr>
          <p:cNvPr id="51" name="Картина 50" descr="Картина, която съдържа черен, тъмнина, черно и бяло, монохромен&#10;&#10;Генерираното от ИИ съдържание може да е неправилно.">
            <a:extLst>
              <a:ext uri="{FF2B5EF4-FFF2-40B4-BE49-F238E27FC236}">
                <a16:creationId xmlns:a16="http://schemas.microsoft.com/office/drawing/2014/main" id="{E1946869-BA3A-721F-45C6-B193280BF14D}"/>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8484433" y="1314132"/>
            <a:ext cx="1787002" cy="1459550"/>
          </a:xfrm>
          <a:prstGeom prst="rect">
            <a:avLst/>
          </a:prstGeom>
        </p:spPr>
      </p:pic>
      <p:sp>
        <p:nvSpPr>
          <p:cNvPr id="52" name="TextBox 8">
            <a:extLst>
              <a:ext uri="{FF2B5EF4-FFF2-40B4-BE49-F238E27FC236}">
                <a16:creationId xmlns:a16="http://schemas.microsoft.com/office/drawing/2014/main" id="{163BAB4B-43F2-A559-21C2-C1CB2F9833DA}"/>
              </a:ext>
            </a:extLst>
          </p:cNvPr>
          <p:cNvSpPr txBox="1"/>
          <p:nvPr/>
        </p:nvSpPr>
        <p:spPr>
          <a:xfrm>
            <a:off x="-34300" y="6204921"/>
            <a:ext cx="7435233" cy="1046440"/>
          </a:xfrm>
          <a:prstGeom prst="rect">
            <a:avLst/>
          </a:prstGeom>
          <a:noFill/>
        </p:spPr>
        <p:txBody>
          <a:bodyPr wrap="square" rtlCol="0">
            <a:spAutoFit/>
          </a:bodyPr>
          <a:lstStyle/>
          <a:p>
            <a:pPr algn="ct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Protection of biodiversity in Bulgaria Foundation </a:t>
            </a:r>
          </a:p>
          <a:p>
            <a:pPr algn="ct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Publishing date </a:t>
            </a:r>
            <a:r>
              <a:rPr lang="bg-BG"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15.08.2025</a:t>
            </a: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responsibility for the content of this material is that of the author(s). The content of this material does not necessarily represent the official position of the European Union. Reproduction is authorized, provided the source is acknowledged, and any changes are indicated. </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4" name="Текстово поле 53">
            <a:extLst>
              <a:ext uri="{FF2B5EF4-FFF2-40B4-BE49-F238E27FC236}">
                <a16:creationId xmlns:a16="http://schemas.microsoft.com/office/drawing/2014/main" id="{2DD9381B-75E1-4CFA-6368-409D8BA88729}"/>
              </a:ext>
            </a:extLst>
          </p:cNvPr>
          <p:cNvSpPr txBox="1"/>
          <p:nvPr/>
        </p:nvSpPr>
        <p:spPr>
          <a:xfrm>
            <a:off x="7191374" y="5225791"/>
            <a:ext cx="7381874" cy="1154740"/>
          </a:xfrm>
          <a:prstGeom prst="rect">
            <a:avLst/>
          </a:prstGeom>
          <a:noFill/>
        </p:spPr>
        <p:txBody>
          <a:bodyPr wrap="square">
            <a:spAutoFit/>
          </a:bodyPr>
          <a:lstStyle/>
          <a:p>
            <a:pPr algn="r">
              <a:spcAft>
                <a:spcPts val="600"/>
              </a:spcAft>
            </a:pPr>
            <a:r>
              <a:rPr lang="pl-PL" sz="1047" b="1" dirty="0">
                <a:solidFill>
                  <a:srgbClr val="27458F"/>
                </a:solidFill>
                <a:latin typeface="Open Sans Bold"/>
                <a:ea typeface="Open Sans Bold"/>
                <a:cs typeface="Open Sans Bold"/>
              </a:rPr>
              <a:t>Project Duration: 30 months 08/2024 - 02/2027</a:t>
            </a:r>
          </a:p>
          <a:p>
            <a:pPr algn="r">
              <a:spcAft>
                <a:spcPts val="600"/>
              </a:spcAft>
            </a:pPr>
            <a:r>
              <a:rPr lang="pl-PL" sz="1047" b="1" dirty="0">
                <a:solidFill>
                  <a:srgbClr val="27458F"/>
                </a:solidFill>
                <a:latin typeface="Open Sans Bold"/>
                <a:ea typeface="Open Sans Bold"/>
                <a:cs typeface="Open Sans Bold"/>
              </a:rPr>
              <a:t>Total budget: 1 148 409,60 Euros </a:t>
            </a:r>
          </a:p>
          <a:p>
            <a:pPr algn="r">
              <a:spcAft>
                <a:spcPts val="600"/>
              </a:spcAft>
            </a:pPr>
            <a:r>
              <a:rPr lang="pl-PL" sz="1047" b="1" dirty="0">
                <a:solidFill>
                  <a:srgbClr val="27458F"/>
                </a:solidFill>
                <a:latin typeface="Open Sans Bold"/>
                <a:ea typeface="Open Sans Bold"/>
                <a:cs typeface="Open Sans Bold"/>
              </a:rPr>
              <a:t>EU funding: 1 033 568,60 Euros</a:t>
            </a:r>
          </a:p>
          <a:p>
            <a:pPr algn="r">
              <a:lnSpc>
                <a:spcPts val="3022"/>
              </a:lnSpc>
            </a:pPr>
            <a:endParaRPr lang="en-US" sz="18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4157516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60B6D-95E9-EE57-F090-302164B5C72E}"/>
            </a:ext>
          </a:extLst>
        </p:cNvPr>
        <p:cNvGrpSpPr/>
        <p:nvPr/>
      </p:nvGrpSpPr>
      <p:grpSpPr>
        <a:xfrm>
          <a:off x="0" y="0"/>
          <a:ext cx="0" cy="0"/>
          <a:chOff x="0" y="0"/>
          <a:chExt cx="0" cy="0"/>
        </a:xfrm>
      </p:grpSpPr>
      <p:pic>
        <p:nvPicPr>
          <p:cNvPr id="3" name="Picture 2" descr="A watercolor of a lake and a group of people">
            <a:extLst>
              <a:ext uri="{FF2B5EF4-FFF2-40B4-BE49-F238E27FC236}">
                <a16:creationId xmlns:a16="http://schemas.microsoft.com/office/drawing/2014/main" id="{2690C72F-45AB-76C0-D12A-86502D3500EE}"/>
              </a:ext>
            </a:extLst>
          </p:cNvPr>
          <p:cNvPicPr>
            <a:picLocks noGrp="1" noRot="1" noChangeAspect="1" noMove="1" noResize="1" noEditPoints="1" noAdjustHandles="1" noChangeArrowheads="1" noChangeShapeType="1" noCrop="1"/>
          </p:cNvPicPr>
          <p:nvPr/>
        </p:nvPicPr>
        <p:blipFill>
          <a:blip r:embed="rId2"/>
          <a:stretch>
            <a:fillRect/>
          </a:stretch>
        </p:blipFill>
        <p:spPr>
          <a:xfrm>
            <a:off x="-1" y="-794"/>
            <a:ext cx="14722475" cy="7196138"/>
          </a:xfrm>
          <a:prstGeom prst="rect">
            <a:avLst/>
          </a:prstGeom>
        </p:spPr>
      </p:pic>
      <p:sp>
        <p:nvSpPr>
          <p:cNvPr id="13" name="TextBox 12">
            <a:extLst>
              <a:ext uri="{FF2B5EF4-FFF2-40B4-BE49-F238E27FC236}">
                <a16:creationId xmlns:a16="http://schemas.microsoft.com/office/drawing/2014/main" id="{EC92F5DC-6B79-D938-9598-8042B8D69290}"/>
              </a:ext>
            </a:extLst>
          </p:cNvPr>
          <p:cNvSpPr txBox="1"/>
          <p:nvPr/>
        </p:nvSpPr>
        <p:spPr>
          <a:xfrm>
            <a:off x="198783" y="125325"/>
            <a:ext cx="14369141" cy="6967998"/>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wrap="square" numCol="4" spcCol="182880" rtlCol="0" anchor="ctr">
            <a:spAutoFit/>
          </a:bodyPr>
          <a:lstStyle/>
          <a:p>
            <a:pPr marL="0" marR="0">
              <a:spcAft>
                <a:spcPts val="800"/>
              </a:spcAft>
              <a:buNone/>
            </a:pPr>
            <a:r>
              <a:rPr lang="ru-RU" sz="1100" b="1"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Есетрите</a:t>
            </a:r>
            <a:r>
              <a:rPr lang="ru-RU"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ценен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природен</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ресурс от научен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търговски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интерес,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тъй</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сред най-старите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видове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чийто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произход</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отпреди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200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милиона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години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Днес</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оцеляват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само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семействата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Acipenseridae</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Polyodontidae</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които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населяват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водите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Северното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полукълбо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Acipenseridae</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известни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големи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мигриращи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хрущялен</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скелет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тяло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покрито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костни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плочи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които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се хранят с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бентосна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фауна.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Считани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 „живи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вкаменелости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играят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съществена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роля в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биоразнообразието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икономиката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Черноморския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басейн</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въпреки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че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популациите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им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сериозен</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спад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поради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риболов</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загуба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местообитания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замърсяване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Те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показатели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здравето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водните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екосистеми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имат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висока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икономическа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стойност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поради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черни</a:t>
            </a:r>
            <a:r>
              <a:rPr lang="bg-BG"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хайвер</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Черноморския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басейн</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особено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Дунав</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неговата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делта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допринасят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местния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поминък</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културното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наследство. </a:t>
            </a:r>
          </a:p>
          <a:p>
            <a:pPr marL="0" marR="0">
              <a:spcAft>
                <a:spcPts val="800"/>
              </a:spcAft>
              <a:buNone/>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Популациите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есетровите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намалели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 около 70%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през</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последния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век.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Основните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заплахи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включват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p>
          <a:p>
            <a:pPr marL="171450" marR="0" indent="-171450">
              <a:buFont typeface="Arial" panose="020B0604020202020204" pitchFamily="34" charset="0"/>
              <a:buChar char="•"/>
            </a:pP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Незаконен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риболов</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бракониерство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Въпреки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забраните,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високата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пазарна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стойност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хайвера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подхранва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продължаващия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незаконен улов.</a:t>
            </a:r>
          </a:p>
          <a:p>
            <a:pPr marL="171450" marR="0" indent="-171450">
              <a:buFont typeface="Arial" panose="020B0604020202020204" pitchFamily="34" charset="0"/>
              <a:buChar char="•"/>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Унищожаване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Язовири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модификации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водни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пътища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например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Железните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врати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Дунав</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блокират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важни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миграционни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пътища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размножаване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p>
          <a:p>
            <a:pPr marL="171450" marR="0" indent="-171450">
              <a:buFont typeface="Arial" panose="020B0604020202020204" pitchFamily="34" charset="0"/>
              <a:buChar char="•"/>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Замърсяване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изменение на климата: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Промишленото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замърсяване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изменението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климата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засягат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нарушават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репродуктивните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цикли.</a:t>
            </a:r>
          </a:p>
          <a:p>
            <a:pPr marL="171450" marR="0" indent="-171450">
              <a:buFont typeface="Arial" panose="020B0604020202020204" pitchFamily="34" charset="0"/>
              <a:buChar char="•"/>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Приулов</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Есетровите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често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улавят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случайно при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стопански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риболов</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което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допринася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намаляване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популацията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p>
          <a:p>
            <a:pPr marL="0" marR="0">
              <a:spcAft>
                <a:spcPts val="800"/>
              </a:spcAft>
              <a:buNone/>
            </a:pPr>
            <a:r>
              <a:rPr lang="ru-RU"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Проект </a:t>
            </a:r>
            <a:r>
              <a:rPr lang="ru-RU" sz="1100" b="1"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endParaRPr lang="ru-RU"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Стартирал</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през</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август 2024 г.,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проектът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има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 цел да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допринесе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опазването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популациите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есетрови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екосистемата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басейна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Черно море.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Основните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компоненти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включват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p>
          <a:p>
            <a:pPr marL="171450" marR="0" indent="-171450">
              <a:spcAft>
                <a:spcPts val="800"/>
              </a:spcAft>
              <a:buFont typeface="Arial" panose="020B0604020202020204" pitchFamily="34" charset="0"/>
              <a:buChar char="•"/>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Инструменти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цифрово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картографиране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Разработване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приложения за наблюдение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поведението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миграцията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есетровите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по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този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начин се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подкрепя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опазването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p>
          <a:p>
            <a:pPr marL="171450" marR="0" indent="-171450">
              <a:spcAft>
                <a:spcPts val="800"/>
              </a:spcAft>
              <a:buFont typeface="Arial" panose="020B0604020202020204" pitchFamily="34" charset="0"/>
              <a:buChar char="•"/>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Транснационално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сътрудничество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Партньорства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между организации от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България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Гърция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Молдова,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Румъния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Турция и Украйна за обмен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научни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изследвания</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стратегии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опазване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p>
          <a:p>
            <a:pPr marL="171450" marR="0" indent="-171450">
              <a:spcAft>
                <a:spcPts val="800"/>
              </a:spcAft>
              <a:buFont typeface="Arial" panose="020B0604020202020204" pitchFamily="34" charset="0"/>
              <a:buChar char="•"/>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Повишаване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обществената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осведоменост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образование: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Включване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местните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общности чрез образование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насърчаване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опазването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ресурсите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намаляване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незаконните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дейности</a:t>
            </a:r>
            <a:r>
              <a:rPr lang="ru-RU"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p>
          <a:p>
            <a:pPr marL="0" marR="0">
              <a:spcAft>
                <a:spcPts val="800"/>
              </a:spcAft>
              <a:buNone/>
            </a:pP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Въпреки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че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предизвикателствата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продължават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координирани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усилия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дават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надежда за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възстановяване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популациите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есетрови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Успехът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зависи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от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продължаващото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международно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сътрудничество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ефективното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прилагане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закона и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ангажирането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общността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ако</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искаме</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тези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праисторически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да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продължат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да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процъфтяват</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 </a:t>
            </a:r>
            <a:r>
              <a:rPr lang="ru-RU"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басейна</a:t>
            </a:r>
            <a:r>
              <a:rPr lang="ru-RU"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Черно море.</a:t>
            </a: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bg-BG"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bg-BG"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Sturgeons</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a valuable natural resource of both scientific and commercial interest, being among the oldest fish species, with origins dating back 200 million years. Today, only the families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survive, inhabiting waters in the Northern Hemisphere.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known as sturgeons, are large migratory fish with a cartilaginous skeleton and a body covered in bony plates, feeding primarily on benthic fauna. Considered “living fossils,” sturgeons play a crucial role in the biodiversity and economy of the Black Sea basin. However, their populations have declined severely due to overfishing, habitat loss, and pollution. They serve as indicators of aquatic ecosystem health and have high economic value due to their black roe (caviar). In the Black Sea basin—especially in the Danube and its Delta—sturgeons support local livelihoods and cultural heritage.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 numbers have declined by approximately 70% over the past century. Key threats include:​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Illegal Fishing and Poaching: Despite bans, the high market value of caviar drives continued illegal harvesting.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Habitat Destruction: Dams and river modifications, such as the Iron Gates on the Danube, obstruct migratory routes essential for spawning.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Pollution and Climate Change: Industrial pollution and changing climate conditions degrade habitats and disrupt reproductive cycles.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Bycatch: Sturgeons are often unintentionally caught in commercial fishing operations, further reducing their numbers. </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a:t>
            </a:r>
            <a:r>
              <a:rPr lang="en-US" sz="110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Project</a:t>
            </a:r>
          </a:p>
          <a:p>
            <a:endPar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Launched in August 2024, the </a:t>
            </a:r>
            <a:r>
              <a:rPr lang="en-US" sz="110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(BSB00172) project aims to preserve sturgeon populations and the Black Sea Basin ecosystem. Key components include:​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Digital Mapping Tools: Development of applications to monitor sturgeon behavior and migration, aiding in habitat protection. ​</a:t>
            </a:r>
          </a:p>
          <a:p>
            <a:pPr marL="171450" indent="-171450">
              <a:buFont typeface="Arial" panose="020B0604020202020204" pitchFamily="34" charset="0"/>
              <a:buChar char="•"/>
            </a:pP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Transnational Collaboration: Partnerships among organizations from Bulgaria, Greece, Moldova, Romania, Türkiye, and Ukraine to share research and conservation strategies. ​</a:t>
            </a:r>
          </a:p>
          <a:p>
            <a:pPr marL="171450" indent="-171450">
              <a:buFont typeface="Arial" panose="020B0604020202020204" pitchFamily="34" charset="0"/>
              <a:buChar char="•"/>
            </a:pP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Public Awareness and Education: Engaging local communities through education to foster stewardship and reduce illegal activities. ​</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While challenges persist, coordinated efforts like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offer hope for sturgeon recovery. Success depends on sustained international cooperation, effective law enforcement, and community engagement to ensure these prehistoric fish continue to thrive in the Black Sea Basin.</a:t>
            </a: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376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DFA3-E2EF-DC08-A5B6-8E24B972E0A9}"/>
            </a:ext>
          </a:extLst>
        </p:cNvPr>
        <p:cNvGrpSpPr/>
        <p:nvPr/>
      </p:nvGrpSpPr>
      <p:grpSpPr>
        <a:xfrm>
          <a:off x="0" y="0"/>
          <a:ext cx="0" cy="0"/>
          <a:chOff x="0" y="0"/>
          <a:chExt cx="0" cy="0"/>
        </a:xfrm>
      </p:grpSpPr>
      <p:pic>
        <p:nvPicPr>
          <p:cNvPr id="3" name="Picture 2" descr="A watercolor of a lake and a group of people">
            <a:extLst>
              <a:ext uri="{FF2B5EF4-FFF2-40B4-BE49-F238E27FC236}">
                <a16:creationId xmlns:a16="http://schemas.microsoft.com/office/drawing/2014/main" id="{180BB66E-6A3B-CAC4-EAA7-6C833FCA297D}"/>
              </a:ext>
            </a:extLst>
          </p:cNvPr>
          <p:cNvPicPr>
            <a:picLocks noGrp="1" noRot="1" noChangeAspect="1" noMove="1" noResize="1" noEditPoints="1" noAdjustHandles="1" noChangeArrowheads="1" noChangeShapeType="1" noCrop="1"/>
          </p:cNvPicPr>
          <p:nvPr/>
        </p:nvPicPr>
        <p:blipFill>
          <a:blip r:embed="rId2"/>
          <a:stretch>
            <a:fillRect/>
          </a:stretch>
        </p:blipFill>
        <p:spPr>
          <a:xfrm>
            <a:off x="-1" y="-794"/>
            <a:ext cx="14722475" cy="7196138"/>
          </a:xfrm>
          <a:prstGeom prst="rect">
            <a:avLst/>
          </a:prstGeom>
        </p:spPr>
      </p:pic>
      <p:sp>
        <p:nvSpPr>
          <p:cNvPr id="13" name="TextBox 12">
            <a:extLst>
              <a:ext uri="{FF2B5EF4-FFF2-40B4-BE49-F238E27FC236}">
                <a16:creationId xmlns:a16="http://schemas.microsoft.com/office/drawing/2014/main" id="{04782DDF-9855-FDDF-EA99-1AAB83E0D147}"/>
              </a:ext>
            </a:extLst>
          </p:cNvPr>
          <p:cNvSpPr txBox="1"/>
          <p:nvPr/>
        </p:nvSpPr>
        <p:spPr>
          <a:xfrm>
            <a:off x="170385" y="149016"/>
            <a:ext cx="14363463" cy="6859491"/>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wrap="square" numCol="4" spcCol="274320" rtlCol="0" anchor="ctr">
            <a:spAutoFit/>
          </a:bodyPr>
          <a:lstStyle/>
          <a:p>
            <a:pPr marL="0" marR="0">
              <a:spcAft>
                <a:spcPts val="800"/>
              </a:spcAft>
              <a:buNone/>
            </a:pPr>
            <a:r>
              <a:rPr lang="ru-RU" sz="1050" b="1"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Есетрите</a:t>
            </a:r>
            <a:r>
              <a:rPr lang="ru-RU" sz="105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от </a:t>
            </a:r>
            <a:r>
              <a:rPr lang="ru-RU" sz="1050" b="1"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басейна</a:t>
            </a:r>
            <a:r>
              <a:rPr lang="ru-RU" sz="105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Черно море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група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оцелели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от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ерата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динозаврите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останали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само шест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местни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вида.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Оцеляването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им се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дължи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благоприятни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екологични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геоложки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условия,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например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големите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реки –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Дунав</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Днестър</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Днепър</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Дон и Кубан –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които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им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осигурили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непрекъснати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миграционни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пътища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между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морето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местата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им за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хвърляне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хайвера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тези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реки. </a:t>
            </a:r>
          </a:p>
          <a:p>
            <a:pPr marL="0" marR="0">
              <a:spcAft>
                <a:spcPts val="800"/>
              </a:spcAft>
              <a:buNone/>
            </a:pP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Есетрите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сред най-</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големите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дълголетни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сладководни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риби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 света.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Някои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белугата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могат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да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достигнат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дължина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над 5 метра и да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живеят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повече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от век. Дори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по-малките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видове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често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надвишават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един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метър</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дължина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могат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да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живеят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няколко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десетилетия</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Размножаването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им е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бавно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рядко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женските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могат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да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хвърлят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хайвера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си само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веднъж</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няколко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години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като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винаги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мигрират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нагоре по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течението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за да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снасят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яйцата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върху</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чакълести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корита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в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течащи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богати на кислород води. След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това</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младите</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мигрират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обратно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към</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солени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или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морски</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местообитания,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където</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се хранят и </a:t>
            </a:r>
            <a:r>
              <a:rPr lang="ru-RU"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развиват</a:t>
            </a:r>
            <a:r>
              <a:rPr lang="ru-RU"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Тези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риби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обитават</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както</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сладководни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така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морски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среди,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като</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жизнените</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им цикли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тясно</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свързани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връзката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река-море.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Миграционният</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им характер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ги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прави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особено</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уязвими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към</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речната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регулация</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фрагментацията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причинена от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язовири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прекомерния</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риболов</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замърсяването</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0" marR="0">
              <a:spcAft>
                <a:spcPts val="800"/>
              </a:spcAft>
              <a:buNone/>
            </a:pP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Следователно</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всички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видове</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есетрови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риби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басейна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Черно море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понастоящем</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класифицирани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като</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критично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застрашени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от IUCN.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Тяхното</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оцеляване</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сега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зависи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от строга защита,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възстановяване</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в много случаи от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програми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за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зарибяване</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млади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риби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отглеждани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развъдници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за да се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запазят</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намаляващите</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диви </a:t>
            </a:r>
            <a:r>
              <a:rPr lang="ru-RU"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популации</a:t>
            </a:r>
            <a:r>
              <a:rPr lang="ru-RU"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spcAft>
                <a:spcPts val="800"/>
              </a:spcAft>
            </a:pP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страните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от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Черноморския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басейн</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есетрови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риби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от </a:t>
            </a:r>
            <a:r>
              <a:rPr lang="ru-RU" sz="105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аквакултурите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се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превърнаха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съществен</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компонент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както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за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опазването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природата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така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за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търговското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производство,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особено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контекста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рязкото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намаляване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дивите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популации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a:spcAft>
                <a:spcPts val="800"/>
              </a:spcAft>
            </a:pP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Основните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видове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есетра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отглеждани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аквакултури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включват</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171450" indent="-171450">
              <a:buFont typeface="Arial" panose="020B0604020202020204" pitchFamily="34" charset="0"/>
              <a:buChar char="•"/>
            </a:pP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ru-RU"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ru-RU"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ценен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заради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висококачествения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хайвер</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бързия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темп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растеж</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171450" indent="-171450">
              <a:buFont typeface="Arial" panose="020B0604020202020204" pitchFamily="34" charset="0"/>
              <a:buChar char="•"/>
            </a:pP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a:t>
            </a:r>
            <a:r>
              <a:rPr lang="ru-RU"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baerii</a:t>
            </a:r>
            <a:r>
              <a:rPr lang="ru-RU"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често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култивиран</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поради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своята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адаптивност</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бързо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узряване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стопански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условия.</a:t>
            </a:r>
          </a:p>
          <a:p>
            <a:pPr marL="171450" indent="-171450">
              <a:buFont typeface="Arial" panose="020B0604020202020204" pitchFamily="34" charset="0"/>
              <a:buChar char="•"/>
            </a:pP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a:t>
            </a:r>
            <a:r>
              <a:rPr lang="ru-RU"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gueldenstaedtii</a:t>
            </a:r>
            <a:r>
              <a:rPr lang="ru-RU"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друг важен вид за производство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хайвер</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често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срещан</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във</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ферми в региона.</a:t>
            </a:r>
          </a:p>
          <a:p>
            <a:pPr marL="171450" indent="-171450">
              <a:buFont typeface="Arial" panose="020B0604020202020204" pitchFamily="34" charset="0"/>
              <a:buChar char="•"/>
            </a:pP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a:t>
            </a:r>
            <a:r>
              <a:rPr lang="ru-RU"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stellatus</a:t>
            </a:r>
            <a:r>
              <a:rPr lang="ru-RU"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по-слабо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разпространен</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аквакултурите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но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присъстващ</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някои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развъдни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станции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Румъния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Украйна.</a:t>
            </a:r>
          </a:p>
          <a:p>
            <a:pPr marL="171450" indent="-171450">
              <a:buFont typeface="Arial" panose="020B0604020202020204" pitchFamily="34" charset="0"/>
              <a:buChar char="•"/>
            </a:pPr>
            <a:r>
              <a:rPr lang="ru-RU"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Хибриди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като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например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bester</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ruthenus</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също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се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използват</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поради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по-високия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си темп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растеж</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повишена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устойчивост</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171450" indent="-171450">
              <a:spcAft>
                <a:spcPts val="800"/>
              </a:spcAft>
              <a:buFont typeface="Arial" panose="020B0604020202020204" pitchFamily="34" charset="0"/>
              <a:buChar char="•"/>
            </a:pP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Също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така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някои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рибовъдни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стопанства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се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отглежда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spathula</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сроден</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вид от семейство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ценен за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производството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месо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заради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адаптивността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към</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стопанските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условия.</a:t>
            </a: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spcAft>
                <a:spcPts val="800"/>
              </a:spcAft>
            </a:pP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Страни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като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Румъния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България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Украйна 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Сърбия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създали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аквакултурни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ферми,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посветени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както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търговското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производство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хайвер</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месо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от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есетрови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риби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така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програми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за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зарибяване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особено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за река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Дунав</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Аквакултурите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този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регион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имат</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двойна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роля: те подкрепят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икономическото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развитие чрез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търговска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експлоатация</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допринасят</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за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опазването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на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видовете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чрез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контролирано</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размножаване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и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зарибяване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с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екземпляри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дивата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природа.</a:t>
            </a:r>
          </a:p>
          <a:p>
            <a:pPr>
              <a:spcAft>
                <a:spcPts val="800"/>
              </a:spcAft>
            </a:pP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По-долу</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са</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изброени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шестте</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Черноморски</a:t>
            </a:r>
            <a:r>
              <a:rPr lang="ru-RU"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вида. </a:t>
            </a:r>
            <a:r>
              <a:rPr lang="en-US" sz="105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Sturgeons in the Black Sea basin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are a group of fish, survivors from the age of the dinosaurs, with only six native species remaining. Their continued survival is due to favorable ecological and geological conditions, such as the large river systems — the Danube, Dniester, Dnieper, Don, and Kuban — which have provided uninterrupted migratory routes between the sea and inland spawning grounds.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Sturgeons rank among the largest and longest-lived freshwater fish in the world. Some, like the beluga sturgeon, can grow over 5 meters in length and live for more than a century. Even the smaller species often exceed one meter and can live for several decades.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Their reproduction is slow and infrequent — females may spawn only once every few years, always migrating upstream to lay their eggs on gravel beds in fast-flowing, oxygen-rich waters. Juveniles then migrate back to brackish or marine habitats, where they feed and grow.</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These fish inhabit both freshwater and marine environments, with life cycles closely tied to the river-sea connection. Their migratory nature makes them particularly vulnerable to river regulation, habitat fragmentation caused by dams, overfishing, and pollution.</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As a result, all sturgeon species in the Black Sea basin are currently classified as Critically Endangered by the IUCN. Their survival now depends on strict protection measures, habitat restoration, and, in many cases, restocking programs using hatchery-raised juveniles to supplement the declining wild populations.</a:t>
            </a: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 the countries of the Black Sea basin, sturgeon </a:t>
            </a:r>
            <a:r>
              <a:rPr lang="en-US" sz="105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aquaculture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has become a vital component for both conservation and commercial production, especially in the context of severe declines in wild stocks.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main sturgeon species raised in aquaculture include:</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valued for its high-quality beluga caviar and fast growth rate.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baerii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 commonly farmed due to its adaptability and rapid maturation in captivity.</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gueldenstaedtii</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another key species for caviar production, often found in regional farms.</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stellatus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 less widespread in aquaculture, but present in some hatcheries in Romania and Ukraine.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Hybrids, such as bester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ruthenus</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also used for their superior growth rate and resilience.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Additionally,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spathula</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 related species from the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family, is also farmed in some facilities for its meat and adaptability to aquaculture systems.</a:t>
            </a:r>
          </a:p>
          <a:p>
            <a:pPr marR="0"/>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Countries like Romania, Bulgaria, Ukraine, and Serbia have established hatcheries and aquaculture farms dedicated to both commercial production of caviar and sturgeon meat, and to restocking programs, especially in the Danube River. Aquaculture in this region plays a dual role: it supports economic development through commercial use and contributes to species conservation through controlled breeding and the release of juveniles into the wild.</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following section presents the six native sturgeon species of the Black Sea basin.</a:t>
            </a:r>
          </a:p>
        </p:txBody>
      </p:sp>
    </p:spTree>
    <p:extLst>
      <p:ext uri="{BB962C8B-B14F-4D97-AF65-F5344CB8AC3E}">
        <p14:creationId xmlns:p14="http://schemas.microsoft.com/office/powerpoint/2010/main" val="304562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5418C-9219-BFAE-7CF2-A22434CF709C}"/>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B2387803-EFCC-540D-5F1C-1C62EA8EF37C}"/>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6"/>
            <a:ext cx="14722455" cy="7194792"/>
          </a:xfrm>
          <a:prstGeom prst="rect">
            <a:avLst/>
          </a:prstGeom>
        </p:spPr>
      </p:pic>
      <p:sp>
        <p:nvSpPr>
          <p:cNvPr id="2" name="TextBox 1">
            <a:extLst>
              <a:ext uri="{FF2B5EF4-FFF2-40B4-BE49-F238E27FC236}">
                <a16:creationId xmlns:a16="http://schemas.microsoft.com/office/drawing/2014/main" id="{85D0C134-9067-A359-FCA0-76AE5F2E3F5D}"/>
              </a:ext>
            </a:extLst>
          </p:cNvPr>
          <p:cNvSpPr txBox="1"/>
          <p:nvPr/>
        </p:nvSpPr>
        <p:spPr>
          <a:xfrm>
            <a:off x="2393592" y="296361"/>
            <a:ext cx="13347247" cy="400110"/>
          </a:xfrm>
          <a:prstGeom prst="rect">
            <a:avLst/>
          </a:prstGeom>
          <a:noFill/>
        </p:spPr>
        <p:txBody>
          <a:bodyPr wrap="square" rtlCol="0">
            <a:spAutoFit/>
          </a:bodyPr>
          <a:lstStyle/>
          <a:p>
            <a:r>
              <a:rPr lang="bg-BG"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Моруна</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 huso</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Beluga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 huso</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5" name="Picture 4" descr="A close-up of a tooth&#10;&#10;AI-generated content may be incorrect.">
            <a:extLst>
              <a:ext uri="{FF2B5EF4-FFF2-40B4-BE49-F238E27FC236}">
                <a16:creationId xmlns:a16="http://schemas.microsoft.com/office/drawing/2014/main" id="{E7A4A7D2-E29A-EB94-A0F6-38FA9B7C5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257" y="4384501"/>
            <a:ext cx="1514884" cy="2489981"/>
          </a:xfrm>
          <a:prstGeom prst="rect">
            <a:avLst/>
          </a:prstGeom>
          <a:effectLst>
            <a:outerShdw blurRad="63500" sx="102000" sy="102000" algn="ctr" rotWithShape="0">
              <a:prstClr val="black">
                <a:alpha val="40000"/>
              </a:prstClr>
            </a:outerShdw>
          </a:effectLst>
        </p:spPr>
      </p:pic>
      <p:pic>
        <p:nvPicPr>
          <p:cNvPr id="7" name="Picture 6" descr="A close-up of a fish&#10;&#10;AI-generated content may be incorrect.">
            <a:extLst>
              <a:ext uri="{FF2B5EF4-FFF2-40B4-BE49-F238E27FC236}">
                <a16:creationId xmlns:a16="http://schemas.microsoft.com/office/drawing/2014/main" id="{E615CC22-DE0D-B782-6C83-265AF7000A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1270" y="4377928"/>
            <a:ext cx="9724024" cy="2466211"/>
          </a:xfrm>
          <a:prstGeom prst="rect">
            <a:avLst/>
          </a:prstGeom>
          <a:effectLst>
            <a:outerShdw blurRad="63500" sx="102000" sy="102000" algn="ctr" rotWithShape="0">
              <a:prstClr val="black">
                <a:alpha val="40000"/>
              </a:prstClr>
            </a:outerShdw>
          </a:effectLst>
        </p:spPr>
      </p:pic>
      <p:pic>
        <p:nvPicPr>
          <p:cNvPr id="9" name="Picture 8" descr="A white tape measure on a blue background&#10;&#10;AI-generated content may be incorrect.">
            <a:extLst>
              <a:ext uri="{FF2B5EF4-FFF2-40B4-BE49-F238E27FC236}">
                <a16:creationId xmlns:a16="http://schemas.microsoft.com/office/drawing/2014/main" id="{11A1C804-5E67-B5B5-2E10-7B2FFF1AC3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1" name="Picture 10" descr="A drawing of a hourglass&#10;&#10;AI-generated content may be incorrect.">
            <a:extLst>
              <a:ext uri="{FF2B5EF4-FFF2-40B4-BE49-F238E27FC236}">
                <a16:creationId xmlns:a16="http://schemas.microsoft.com/office/drawing/2014/main" id="{5D0F9A9F-9CAE-06C8-7F16-6852ECE20B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3" name="Picture 12" descr="A logo on a black background&#10;&#10;AI-generated content may be incorrect.">
            <a:extLst>
              <a:ext uri="{FF2B5EF4-FFF2-40B4-BE49-F238E27FC236}">
                <a16:creationId xmlns:a16="http://schemas.microsoft.com/office/drawing/2014/main" id="{004CD3F8-F50B-A179-A96B-B4FAE58AD3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5" name="Picture 14" descr="A blue fish in a circle with a black background&#10;&#10;AI-generated content may be incorrect.">
            <a:extLst>
              <a:ext uri="{FF2B5EF4-FFF2-40B4-BE49-F238E27FC236}">
                <a16:creationId xmlns:a16="http://schemas.microsoft.com/office/drawing/2014/main" id="{7AFDC794-9DDB-A0BB-0AE2-CB107F98E1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7" name="Picture 16" descr="A blue and pink shield with a heart and exclamation mark&#10;&#10;AI-generated content may be incorrect.">
            <a:extLst>
              <a:ext uri="{FF2B5EF4-FFF2-40B4-BE49-F238E27FC236}">
                <a16:creationId xmlns:a16="http://schemas.microsoft.com/office/drawing/2014/main" id="{E6FB478A-45F5-64E6-A0EB-9A6ED3C4F1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20" name="Picture 19" descr="A blue and red logo&#10;&#10;AI-generated content may be incorrect.">
            <a:extLst>
              <a:ext uri="{FF2B5EF4-FFF2-40B4-BE49-F238E27FC236}">
                <a16:creationId xmlns:a16="http://schemas.microsoft.com/office/drawing/2014/main" id="{04D5C70B-A7F9-3D24-2835-F6743A3B816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8" name="TextBox 17">
            <a:extLst>
              <a:ext uri="{FF2B5EF4-FFF2-40B4-BE49-F238E27FC236}">
                <a16:creationId xmlns:a16="http://schemas.microsoft.com/office/drawing/2014/main" id="{E68EFF6F-9778-6E7F-857C-D1132014BD40}"/>
              </a:ext>
            </a:extLst>
          </p:cNvPr>
          <p:cNvSpPr txBox="1"/>
          <p:nvPr/>
        </p:nvSpPr>
        <p:spPr>
          <a:xfrm>
            <a:off x="914916" y="931729"/>
            <a:ext cx="6126546" cy="3600986"/>
          </a:xfrm>
          <a:prstGeom prst="rect">
            <a:avLst/>
          </a:prstGeom>
          <a:noFill/>
        </p:spPr>
        <p:txBody>
          <a:bodyPr wrap="square" rtlCol="0">
            <a:spAutoFit/>
          </a:bodyPr>
          <a:lstStyle/>
          <a:p>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Най-</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големият</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вид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есетра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често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достига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4–5 метра и 1000 кг.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Има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исторически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данни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екземпляри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над 7 метра и 1500 кг – най-</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голямата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сладководна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риба в света.</a:t>
            </a:r>
          </a:p>
          <a:p>
            <a:endPar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Може</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да живее над 100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Расте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бавно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достига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зрялост</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късно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и се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рядко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което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го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прави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изключително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уязвим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към</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антропогенен</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натиск.</a:t>
            </a:r>
          </a:p>
          <a:p>
            <a:endPar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Анадромен</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вид,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срещан</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Каспийско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Черно и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Азовско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море.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в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големи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реки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като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Дунав</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Волга и Урал,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предпочитайки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дълбоки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корита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със</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силни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течения и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кални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или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скалисти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дъна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endPar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Женските</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снасят</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до 7,7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милиона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лепкави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яйца на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всеки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4–6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дълбоки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райони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с течения, при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температури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10–16°C.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Яйцата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прилепват</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към</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чакъл</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и се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нуждаят</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изобилие от кислород.</a:t>
            </a:r>
          </a:p>
          <a:p>
            <a:endPar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Критично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застрашен</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(CR) –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Популациите</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унищожени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незаконен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риболов</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хайвер</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язовири</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които</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блокират</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миграцията</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унищожаване</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естествените</a:t>
            </a:r>
            <a:r>
              <a:rPr lang="ru-RU"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местообитания.</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1" name="Picture 20" descr="A white tape measure on a blue background&#10;&#10;AI-generated content may be incorrect.">
            <a:extLst>
              <a:ext uri="{FF2B5EF4-FFF2-40B4-BE49-F238E27FC236}">
                <a16:creationId xmlns:a16="http://schemas.microsoft.com/office/drawing/2014/main" id="{B5891F1E-AE07-5BD6-3749-30AB39BF43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22" name="Picture 21" descr="A drawing of a hourglass&#10;&#10;AI-generated content may be incorrect.">
            <a:extLst>
              <a:ext uri="{FF2B5EF4-FFF2-40B4-BE49-F238E27FC236}">
                <a16:creationId xmlns:a16="http://schemas.microsoft.com/office/drawing/2014/main" id="{55CCBFD6-D879-C850-E602-A332E45D4A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23" name="Picture 22" descr="A logo on a black background&#10;&#10;AI-generated content may be incorrect.">
            <a:extLst>
              <a:ext uri="{FF2B5EF4-FFF2-40B4-BE49-F238E27FC236}">
                <a16:creationId xmlns:a16="http://schemas.microsoft.com/office/drawing/2014/main" id="{7EA6956E-D81F-011F-B8F0-131E356212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24" name="Picture 23" descr="A blue fish in a circle with a black background&#10;&#10;AI-generated content may be incorrect.">
            <a:extLst>
              <a:ext uri="{FF2B5EF4-FFF2-40B4-BE49-F238E27FC236}">
                <a16:creationId xmlns:a16="http://schemas.microsoft.com/office/drawing/2014/main" id="{20F6E67B-F012-8E94-8301-67B4A7F479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5" name="Picture 24" descr="A blue and pink shield with a heart and exclamation mark&#10;&#10;AI-generated content may be incorrect.">
            <a:extLst>
              <a:ext uri="{FF2B5EF4-FFF2-40B4-BE49-F238E27FC236}">
                <a16:creationId xmlns:a16="http://schemas.microsoft.com/office/drawing/2014/main" id="{B2F5B87B-B6B9-16C4-E788-164E8CB11F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6" name="TextBox 25">
            <a:extLst>
              <a:ext uri="{FF2B5EF4-FFF2-40B4-BE49-F238E27FC236}">
                <a16:creationId xmlns:a16="http://schemas.microsoft.com/office/drawing/2014/main" id="{D0DEFFBA-524D-ABA2-6656-AE92EF09FDD2}"/>
              </a:ext>
            </a:extLst>
          </p:cNvPr>
          <p:cNvSpPr txBox="1"/>
          <p:nvPr/>
        </p:nvSpPr>
        <p:spPr>
          <a:xfrm>
            <a:off x="8392561" y="926093"/>
            <a:ext cx="5968087" cy="3231654"/>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The largest species of sturgeon, commonly reaching 4-5 meters and 1,000 kg. There are historical records of specimens over 7 meters and 1,500 kg - the largest freshwater fish in the world.</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It can live over 100 years. It is slow-growing, reaches maturity late and rarely reproduces, making it extremely vulnerable to human pressure.</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 anadromous species found in the Caspian, Black and Azov Seas. It breeds in large rivers such as the Danube, Volga and Ural, preferring deep riverbeds with strong currents and muddy or stony bottoms.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Females spawn up to 7.7 million sticky eggs every 4-6 years in deep, current-flowing areas at 10-16°C. Eggs adhere to gravel and require abundant oxygen.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Populations have been decimated by illegal fishing for caviar, dams blocking migration and destruction of natural habitats.</a:t>
            </a:r>
          </a:p>
        </p:txBody>
      </p:sp>
      <p:sp>
        <p:nvSpPr>
          <p:cNvPr id="27" name="Rectangle 26">
            <a:extLst>
              <a:ext uri="{FF2B5EF4-FFF2-40B4-BE49-F238E27FC236}">
                <a16:creationId xmlns:a16="http://schemas.microsoft.com/office/drawing/2014/main" id="{6C3BA992-5E86-1B84-4C3E-147A033BDB99}"/>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bg-BG" sz="1400" b="1" dirty="0">
                <a:solidFill>
                  <a:schemeClr val="tx1"/>
                </a:solidFill>
              </a:rPr>
              <a:t>БГ</a:t>
            </a:r>
            <a:endParaRPr lang="en-US" sz="1400" b="1" dirty="0">
              <a:solidFill>
                <a:schemeClr val="tx1"/>
              </a:solidFill>
            </a:endParaRPr>
          </a:p>
        </p:txBody>
      </p:sp>
      <p:sp>
        <p:nvSpPr>
          <p:cNvPr id="28" name="Rectangle 27">
            <a:extLst>
              <a:ext uri="{FF2B5EF4-FFF2-40B4-BE49-F238E27FC236}">
                <a16:creationId xmlns:a16="http://schemas.microsoft.com/office/drawing/2014/main" id="{9D2917FA-3DC2-BE8E-A5E4-1AF0FF4527BE}"/>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9" name="TextBox 28">
            <a:extLst>
              <a:ext uri="{FF2B5EF4-FFF2-40B4-BE49-F238E27FC236}">
                <a16:creationId xmlns:a16="http://schemas.microsoft.com/office/drawing/2014/main" id="{FFFD1137-3163-B606-17E0-E5467F9C839C}"/>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 huso</a:t>
            </a:r>
          </a:p>
        </p:txBody>
      </p:sp>
    </p:spTree>
    <p:extLst>
      <p:ext uri="{BB962C8B-B14F-4D97-AF65-F5344CB8AC3E}">
        <p14:creationId xmlns:p14="http://schemas.microsoft.com/office/powerpoint/2010/main" val="1878352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679EA-6479-943F-03AE-C461F37950C5}"/>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7AA79B5E-1BDD-125D-7B31-EED7A14578C6}"/>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6"/>
            <a:ext cx="14722455" cy="7194792"/>
          </a:xfrm>
          <a:prstGeom prst="rect">
            <a:avLst/>
          </a:prstGeom>
        </p:spPr>
      </p:pic>
      <p:pic>
        <p:nvPicPr>
          <p:cNvPr id="4" name="Picture 3" descr="A fish with a black background&#10;&#10;AI-generated content may be incorrect.">
            <a:extLst>
              <a:ext uri="{FF2B5EF4-FFF2-40B4-BE49-F238E27FC236}">
                <a16:creationId xmlns:a16="http://schemas.microsoft.com/office/drawing/2014/main" id="{08D00C5F-BAC6-9BFB-D1B1-591899578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9390" y="4669593"/>
            <a:ext cx="9508462" cy="2235763"/>
          </a:xfrm>
          <a:prstGeom prst="rect">
            <a:avLst/>
          </a:prstGeom>
          <a:effectLst>
            <a:outerShdw blurRad="63500" sx="102000" sy="102000" algn="ctr" rotWithShape="0">
              <a:prstClr val="black">
                <a:alpha val="40000"/>
              </a:prstClr>
            </a:outerShdw>
          </a:effectLst>
        </p:spPr>
      </p:pic>
      <p:pic>
        <p:nvPicPr>
          <p:cNvPr id="6" name="Picture 5" descr="A close up of a seal&#10;&#10;AI-generated content may be incorrect.">
            <a:extLst>
              <a:ext uri="{FF2B5EF4-FFF2-40B4-BE49-F238E27FC236}">
                <a16:creationId xmlns:a16="http://schemas.microsoft.com/office/drawing/2014/main" id="{1F13808E-2CA0-14C0-E94D-E7D937CC7A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972" y="4351468"/>
            <a:ext cx="1611635" cy="261726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ECB06126-F842-9EE5-0643-3B23F449FBE5}"/>
              </a:ext>
            </a:extLst>
          </p:cNvPr>
          <p:cNvSpPr txBox="1"/>
          <p:nvPr/>
        </p:nvSpPr>
        <p:spPr>
          <a:xfrm>
            <a:off x="956733" y="252371"/>
            <a:ext cx="14501689" cy="400110"/>
          </a:xfrm>
          <a:prstGeom prst="rect">
            <a:avLst/>
          </a:prstGeom>
          <a:noFill/>
        </p:spPr>
        <p:txBody>
          <a:bodyPr wrap="square" rtlCol="0">
            <a:spAutoFit/>
          </a:bodyPr>
          <a:lstStyle/>
          <a:p>
            <a:r>
              <a:rPr lang="bg-BG"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Руска есетра</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bg-BG"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Russian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9" name="Picture 8" descr="A white tape measure on a blue background&#10;&#10;AI-generated content may be incorrect.">
            <a:extLst>
              <a:ext uri="{FF2B5EF4-FFF2-40B4-BE49-F238E27FC236}">
                <a16:creationId xmlns:a16="http://schemas.microsoft.com/office/drawing/2014/main" id="{8E723009-5759-A97E-40E5-C4A404ECB4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1750F5DA-5E63-04AF-8FD4-CB5D7DC91C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90B9B254-5A6A-8ADF-4000-9CDB06D5E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5E6C19F8-067B-DBFD-C103-33BE7709B5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E1212E5F-6E63-E2AF-4537-FAC3135960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95CD970E-D5CE-1811-FC6F-02BB3118496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D88F16CE-2488-DF31-2948-AF5927AEECCC}"/>
              </a:ext>
            </a:extLst>
          </p:cNvPr>
          <p:cNvSpPr txBox="1"/>
          <p:nvPr/>
        </p:nvSpPr>
        <p:spPr>
          <a:xfrm>
            <a:off x="944033" y="888629"/>
            <a:ext cx="6097429" cy="3416320"/>
          </a:xfrm>
          <a:prstGeom prst="rect">
            <a:avLst/>
          </a:prstGeom>
          <a:noFill/>
        </p:spPr>
        <p:txBody>
          <a:bodyPr wrap="square" rtlCol="0">
            <a:spAutoFit/>
          </a:bodyPr>
          <a:lstStyle/>
          <a:p>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Достига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1,5–2,3 метра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дължина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до 100 кг.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Това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едра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есетра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със</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здрава форма, важна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както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екологична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така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икономическа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гледна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точка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екосистемите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Евразия.</a:t>
            </a:r>
          </a:p>
          <a:p>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Може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да живее до 50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Съзрява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бавно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има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редки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репродуктивни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цикли,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което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увеличава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нейната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уязвимост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Анадромен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вид,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срещан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Черно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Каспийско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море.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Мигрира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да се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големи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реки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Дунав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Урал и Волга.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Предпочита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дълбоки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райони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чакъл</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или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скали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случва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през</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пролетта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при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температури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12–17°C.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Мъжките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съзряват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между 8–13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женските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между 10–16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Те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снасят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милиони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прилепнали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яйца.</a:t>
            </a:r>
          </a:p>
          <a:p>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Критично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застрашен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(CR) –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Засегнат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свръхулов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строителство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язовири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замърсяване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водите. Много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популации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поддържат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само чрез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зарибяване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15" descr="A white tape measure on a blue background&#10;&#10;AI-generated content may be incorrect.">
            <a:extLst>
              <a:ext uri="{FF2B5EF4-FFF2-40B4-BE49-F238E27FC236}">
                <a16:creationId xmlns:a16="http://schemas.microsoft.com/office/drawing/2014/main" id="{DC023366-0D76-6C02-BBEA-A344E2FF2A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69B48459-9B95-3219-E16B-6382CEBEFF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64002F48-93EA-A300-7D7D-D190EA3275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F313925E-1600-F9DD-D084-6841EBEF51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728744B2-7DB2-56CC-BA1C-BB8552193C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02B0B821-7EB4-857C-0A91-5C2548E2572B}"/>
              </a:ext>
            </a:extLst>
          </p:cNvPr>
          <p:cNvSpPr txBox="1"/>
          <p:nvPr/>
        </p:nvSpPr>
        <p:spPr>
          <a:xfrm>
            <a:off x="8398281" y="837441"/>
            <a:ext cx="6037161" cy="3600986"/>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Reaches 1.5–2.3 meters and up to 100 kg. It is a large-bodied sturgeon with a robust appearance, important both ecologically and economically within its native Eurasian freshwater ecosystems.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Known to live up to 50 years. Exhibits a slow growth rate and late maturity, with spawning occurring only every few years. These traits increase vulnerability to overfishing.</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Anadromous species inhabiting the Caspian and Black Seas. Spawns in rivers like the Danube, Ural, and Volga. Prefers deep, well-oxygenated river stretches with gravel or rocky bottoms.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Spawning occurs in spring when water temperatures reach 12–17°C. Males mature at 8–13 years, females at 10–16. Females can lay millions of adhesive eggs on stony substrates.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Affected by overfishing, dam construction, and water pollution. Many populations are now maintained only through restocking and captive breeding programs.</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1">
            <a:extLst>
              <a:ext uri="{FF2B5EF4-FFF2-40B4-BE49-F238E27FC236}">
                <a16:creationId xmlns:a16="http://schemas.microsoft.com/office/drawing/2014/main" id="{D6C2EF7D-93F5-5BF3-F37C-EB74FD3FFCED}"/>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bg-BG" sz="1400" b="1" dirty="0">
                <a:solidFill>
                  <a:schemeClr val="tx1"/>
                </a:solidFill>
              </a:rPr>
              <a:t>БГ</a:t>
            </a:r>
            <a:endParaRPr lang="en-US" sz="1400" b="1" dirty="0">
              <a:solidFill>
                <a:schemeClr val="tx1"/>
              </a:solidFill>
            </a:endParaRPr>
          </a:p>
        </p:txBody>
      </p:sp>
      <p:sp>
        <p:nvSpPr>
          <p:cNvPr id="23" name="Rectangle 22">
            <a:extLst>
              <a:ext uri="{FF2B5EF4-FFF2-40B4-BE49-F238E27FC236}">
                <a16:creationId xmlns:a16="http://schemas.microsoft.com/office/drawing/2014/main" id="{145B72C1-AB06-F2E2-FC5F-46D47464EE44}"/>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F33A5049-74AF-BE9F-3193-3617B88BD857}"/>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en-US" sz="8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endPar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88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803B2-FBE0-DC04-3862-BC6CF95B7AD0}"/>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B7A76926-C9D7-C44E-B180-EAD814BF8D9B}"/>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2516"/>
            <a:ext cx="14722455" cy="7198654"/>
          </a:xfrm>
          <a:prstGeom prst="rect">
            <a:avLst/>
          </a:prstGeom>
        </p:spPr>
      </p:pic>
      <p:sp>
        <p:nvSpPr>
          <p:cNvPr id="7" name="TextBox 6">
            <a:extLst>
              <a:ext uri="{FF2B5EF4-FFF2-40B4-BE49-F238E27FC236}">
                <a16:creationId xmlns:a16="http://schemas.microsoft.com/office/drawing/2014/main" id="{4741A131-BA8D-E283-DBCA-6765BE81B27E}"/>
              </a:ext>
            </a:extLst>
          </p:cNvPr>
          <p:cNvSpPr txBox="1"/>
          <p:nvPr/>
        </p:nvSpPr>
        <p:spPr>
          <a:xfrm>
            <a:off x="1961242" y="238017"/>
            <a:ext cx="13347247" cy="400110"/>
          </a:xfrm>
          <a:prstGeom prst="rect">
            <a:avLst/>
          </a:prstGeom>
          <a:noFill/>
        </p:spPr>
        <p:txBody>
          <a:bodyPr wrap="square" rtlCol="0">
            <a:spAutoFit/>
          </a:bodyPr>
          <a:lstStyle/>
          <a:p>
            <a:r>
              <a:rPr lang="bg-BG"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Чига</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Sterlet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9" name="Picture 8" descr="A white tape measure on a blue background&#10;&#10;AI-generated content may be incorrect.">
            <a:extLst>
              <a:ext uri="{FF2B5EF4-FFF2-40B4-BE49-F238E27FC236}">
                <a16:creationId xmlns:a16="http://schemas.microsoft.com/office/drawing/2014/main" id="{8144B6DA-3823-69D9-143B-163D0F471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D060E8E3-96F7-4544-6E33-67430D77D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CD3B8AC1-A385-E8D0-F658-58F79AD3B1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04F255B7-29E8-E351-64A9-062F77C419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A7C734F6-2E9F-C4D3-D25E-7447990F55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4F8BB009-AD67-A953-66AF-9DCB04D86DE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8123AE37-B7DF-E806-5723-01F34EB1B5FC}"/>
              </a:ext>
            </a:extLst>
          </p:cNvPr>
          <p:cNvSpPr txBox="1"/>
          <p:nvPr/>
        </p:nvSpPr>
        <p:spPr>
          <a:xfrm>
            <a:off x="922207" y="904148"/>
            <a:ext cx="6036370" cy="3539430"/>
          </a:xfrm>
          <a:prstGeom prst="rect">
            <a:avLst/>
          </a:prstGeom>
          <a:noFill/>
        </p:spPr>
        <p:txBody>
          <a:bodyPr wrap="square" rtlCol="0">
            <a:spAutoFit/>
          </a:bodyPr>
          <a:lstStyle/>
          <a:p>
            <a:pPr>
              <a:spcAft>
                <a:spcPts val="300"/>
              </a:spcAft>
            </a:pP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Най-</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малката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есетра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Дунавския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басейн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дължина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между 40–100 см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тегло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1 до 16 кг. Стройно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тяло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къса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остра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муцуна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3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300"/>
              </a:spcAft>
            </a:pP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Живее до 36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Това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преждевременно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зрял</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вид,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мъжките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достигат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зряла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възраст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3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което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ѝ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дава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по-голяма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адаптивност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към</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натиска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околната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среда.</a:t>
            </a:r>
          </a:p>
          <a:p>
            <a:pPr>
              <a:spcAft>
                <a:spcPts val="3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3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Изключително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сладководна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широко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разпространена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Дунавския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басейн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реките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вливащи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в Черно,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Азовско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Каспийско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море.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Предпочита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силни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течения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скалисти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3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3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през</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пролетта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при 12–17°C.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Снася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лепкави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яйца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върху</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чакъл</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райони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течения.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Ларвите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растат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бързо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след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излюпването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3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3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Застрашена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изчезване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(EN) –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Популациите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намаляват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поради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фрагментация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замърсяване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неконтролиран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риболов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Естественото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възпроизводство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ниско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15" descr="A white tape measure on a blue background&#10;&#10;AI-generated content may be incorrect.">
            <a:extLst>
              <a:ext uri="{FF2B5EF4-FFF2-40B4-BE49-F238E27FC236}">
                <a16:creationId xmlns:a16="http://schemas.microsoft.com/office/drawing/2014/main" id="{39AC14BA-CB77-05D1-2A44-D2CF03375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ECD65A40-BD8E-4238-9F9E-09B95C596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4CC89F0F-7CC2-7A61-26BE-90DAE7D960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E1225E88-858E-EED3-82B9-254F788E2D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FACCA7D0-1C19-988B-B25E-688ABE34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52B57299-BDFB-87D9-DDB5-31172A28517F}"/>
              </a:ext>
            </a:extLst>
          </p:cNvPr>
          <p:cNvSpPr txBox="1"/>
          <p:nvPr/>
        </p:nvSpPr>
        <p:spPr>
          <a:xfrm>
            <a:off x="8392562" y="814122"/>
            <a:ext cx="5619210"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The smallest sturgeon in the Danube basin, with lengths between 40-100 cm and weights of 1-16 kg. Slender body with short, sharp rostrum.</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Lives up to 36 years. It is a precocial species, with males maturing from 3 years of age, which makes it more adaptable to environmental pressure.</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Exclusively freshwater, widespread in the Danube basin and rivers flowing into the Black, Azov and Caspian Seas. It prefers strong currents and stony bottoms.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Breeds in spring at 12-17°C. Lays sticky eggs on gravel in areas with currents. Larvae grow rapidly after hatching.</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Endangered (EN) - Populations are declining due to habitat fragmentation, pollution and uncontrolled fishing. Natural reproduction is reduced.</a:t>
            </a:r>
          </a:p>
        </p:txBody>
      </p:sp>
      <p:sp>
        <p:nvSpPr>
          <p:cNvPr id="22" name="Rectangle 21">
            <a:extLst>
              <a:ext uri="{FF2B5EF4-FFF2-40B4-BE49-F238E27FC236}">
                <a16:creationId xmlns:a16="http://schemas.microsoft.com/office/drawing/2014/main" id="{65CB7F3F-79CD-0DF9-B067-88AEAE87AB70}"/>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bg-BG" sz="1400" b="1" dirty="0">
                <a:solidFill>
                  <a:schemeClr val="tx1"/>
                </a:solidFill>
              </a:rPr>
              <a:t>БГ</a:t>
            </a:r>
            <a:endParaRPr lang="en-US" sz="1400" b="1" dirty="0">
              <a:solidFill>
                <a:schemeClr val="tx1"/>
              </a:solidFill>
            </a:endParaRPr>
          </a:p>
        </p:txBody>
      </p:sp>
      <p:sp>
        <p:nvSpPr>
          <p:cNvPr id="23" name="Rectangle 22">
            <a:extLst>
              <a:ext uri="{FF2B5EF4-FFF2-40B4-BE49-F238E27FC236}">
                <a16:creationId xmlns:a16="http://schemas.microsoft.com/office/drawing/2014/main" id="{8D05E97A-A3DA-C45B-D4D1-D1D9CF67FD36}"/>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76418934-095D-5060-69D9-5979CC287CCB}"/>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ro-RO" sz="8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endPar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5" name="Picture 24" descr="A fish with a black background&#10;&#10;AI-generated content may be incorrect.">
            <a:extLst>
              <a:ext uri="{FF2B5EF4-FFF2-40B4-BE49-F238E27FC236}">
                <a16:creationId xmlns:a16="http://schemas.microsoft.com/office/drawing/2014/main" id="{ACCC6790-B877-5A75-3689-B4074EF0B5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39331" y="4111066"/>
            <a:ext cx="10268732" cy="2971806"/>
          </a:xfrm>
          <a:prstGeom prst="rect">
            <a:avLst/>
          </a:prstGeom>
          <a:effectLst>
            <a:outerShdw blurRad="63500" sx="102000" sy="102000" algn="ctr" rotWithShape="0">
              <a:prstClr val="black">
                <a:alpha val="40000"/>
              </a:prstClr>
            </a:outerShdw>
          </a:effectLst>
        </p:spPr>
      </p:pic>
      <p:pic>
        <p:nvPicPr>
          <p:cNvPr id="26" name="Picture 25" descr="A close-up of a grey and pink object&#10;&#10;AI-generated content may be incorrect.">
            <a:extLst>
              <a:ext uri="{FF2B5EF4-FFF2-40B4-BE49-F238E27FC236}">
                <a16:creationId xmlns:a16="http://schemas.microsoft.com/office/drawing/2014/main" id="{EDFAC663-9C56-A26A-5BB5-DACECB4E21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2800" y="4189265"/>
            <a:ext cx="1522871" cy="26577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72799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90A23-A878-1B49-16B0-F17D52EE6338}"/>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4DC6B13C-F8AE-8CCC-05EB-6FDC69DFBD2F}"/>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sp>
        <p:nvSpPr>
          <p:cNvPr id="7" name="TextBox 6">
            <a:extLst>
              <a:ext uri="{FF2B5EF4-FFF2-40B4-BE49-F238E27FC236}">
                <a16:creationId xmlns:a16="http://schemas.microsoft.com/office/drawing/2014/main" id="{B566A4C8-BF27-D9C5-111E-2B3A17B1CF71}"/>
              </a:ext>
            </a:extLst>
          </p:cNvPr>
          <p:cNvSpPr txBox="1"/>
          <p:nvPr/>
        </p:nvSpPr>
        <p:spPr>
          <a:xfrm>
            <a:off x="1375228" y="244767"/>
            <a:ext cx="13347247" cy="400110"/>
          </a:xfrm>
          <a:prstGeom prst="rect">
            <a:avLst/>
          </a:prstGeom>
          <a:noFill/>
        </p:spPr>
        <p:txBody>
          <a:bodyPr wrap="square" rtlCol="0">
            <a:spAutoFit/>
          </a:bodyPr>
          <a:lstStyle/>
          <a:p>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bg-BG"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Пъструга</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stellatus)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Starry</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sturgeon</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ro-RO"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stellatus</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white tape measure on a blue background&#10;&#10;AI-generated content may be incorrect.">
            <a:extLst>
              <a:ext uri="{FF2B5EF4-FFF2-40B4-BE49-F238E27FC236}">
                <a16:creationId xmlns:a16="http://schemas.microsoft.com/office/drawing/2014/main" id="{AFBF4DFB-5C90-492B-F629-AF4703B5D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B89EE462-7805-7A24-DFE4-871328920A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9CD0693C-CD35-912F-EAEA-26CA1E1C95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EB549468-A1C7-6E61-FC9C-C7724EFBAC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23AEBBCB-B3D4-9DC7-4082-C5FFA3E154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BA897BE1-377C-5FDB-F808-206F6902B00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AB2D8FDD-1B23-209B-5AE4-1F8A7FE77CF8}"/>
              </a:ext>
            </a:extLst>
          </p:cNvPr>
          <p:cNvSpPr txBox="1"/>
          <p:nvPr/>
        </p:nvSpPr>
        <p:spPr>
          <a:xfrm>
            <a:off x="950982" y="860084"/>
            <a:ext cx="6090479" cy="3477875"/>
          </a:xfrm>
          <a:prstGeom prst="rect">
            <a:avLst/>
          </a:prstGeom>
          <a:noFill/>
        </p:spPr>
        <p:txBody>
          <a:bodyPr wrap="square" rtlCol="0">
            <a:spAutoFit/>
          </a:bodyPr>
          <a:lstStyle/>
          <a:p>
            <a:pPr>
              <a:spcAft>
                <a:spcPts val="6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Есетра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удължено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тяло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дълга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1,5–2,2 метра и до 80 кг.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Отличава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дългата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муцуна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звездовидни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щитове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отстрани.</a:t>
            </a:r>
          </a:p>
          <a:p>
            <a:pPr>
              <a:spcAft>
                <a:spcPts val="6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Живее до 27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Съзряването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бавно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мъжките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8–10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женските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10–12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случва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интервали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3–4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6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Анадромен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вид от Черно,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Каспийско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Азовско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море.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Мигрира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към</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големи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реки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Дунав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да се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Предпочита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силни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течения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песъчливи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или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скалисти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субстрати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6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Яйцата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снасят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през</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пролетта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при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температури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12–17°C.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Яйцата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прилепват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към</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скалите;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ларвите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по-късно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мигрират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към</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морето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6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Критично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застрашен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(CR) –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Популациите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намалели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повече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95%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поради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незаконен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риболов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унищожаване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15" descr="A white tape measure on a blue background&#10;&#10;AI-generated content may be incorrect.">
            <a:extLst>
              <a:ext uri="{FF2B5EF4-FFF2-40B4-BE49-F238E27FC236}">
                <a16:creationId xmlns:a16="http://schemas.microsoft.com/office/drawing/2014/main" id="{0EFBFB2D-FA48-5FBA-4E86-BAD152C38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FEAF9D55-17A4-C449-72DE-3F3812C1AA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1FD7F9D1-ADAB-9ECB-537F-879C5378A1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C42BAD44-6FFC-3763-A7CF-DBAEA3A0C8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8D52EF66-0E17-6E7E-2D53-5797AB118B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EA63F643-818C-3FDB-1F32-7656960ABECB}"/>
              </a:ext>
            </a:extLst>
          </p:cNvPr>
          <p:cNvSpPr txBox="1"/>
          <p:nvPr/>
        </p:nvSpPr>
        <p:spPr>
          <a:xfrm>
            <a:off x="8392562" y="860084"/>
            <a:ext cx="5968086"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Sturgeon with elongated body, 1.5-2.2 meters long and up to 80 kg. It is distinguished by its long rostrum and stellate scutes on its sides.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Lives up to 27 years. Maturation is slow; males at 8-10 years, females at 10-12 years. Reproduction occurs every 3-4 years.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Anadromous species of the Black, Caspian and Azov Seas. Migrates to large rivers such as the Danube for spawning. Prefers strong currents and sandy or stony substrata.</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Lays eggs in spring at 12-17°C. Eggs adhere to rocks; larvae later migrate to the sea.</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Populations have declined by over 95% due to illegal fishing and habitat destruction.</a:t>
            </a:r>
          </a:p>
        </p:txBody>
      </p:sp>
      <p:sp>
        <p:nvSpPr>
          <p:cNvPr id="22" name="Rectangle 21">
            <a:extLst>
              <a:ext uri="{FF2B5EF4-FFF2-40B4-BE49-F238E27FC236}">
                <a16:creationId xmlns:a16="http://schemas.microsoft.com/office/drawing/2014/main" id="{11B54362-111B-E55D-D776-6F0423163E15}"/>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bg-BG" sz="1400" b="1" dirty="0">
                <a:solidFill>
                  <a:schemeClr val="tx1"/>
                </a:solidFill>
              </a:rPr>
              <a:t>БГ</a:t>
            </a:r>
            <a:endParaRPr lang="en-US" sz="1400" b="1" dirty="0">
              <a:solidFill>
                <a:schemeClr val="tx1"/>
              </a:solidFill>
            </a:endParaRPr>
          </a:p>
        </p:txBody>
      </p:sp>
      <p:sp>
        <p:nvSpPr>
          <p:cNvPr id="23" name="Rectangle 22">
            <a:extLst>
              <a:ext uri="{FF2B5EF4-FFF2-40B4-BE49-F238E27FC236}">
                <a16:creationId xmlns:a16="http://schemas.microsoft.com/office/drawing/2014/main" id="{2ADD5B39-A37F-3D61-12FC-1704723B4303}"/>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52497CCA-BE2E-565A-D71D-154A3E98A7B4}"/>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stellatus</a:t>
            </a:r>
          </a:p>
        </p:txBody>
      </p:sp>
      <p:pic>
        <p:nvPicPr>
          <p:cNvPr id="25" name="Picture 24" descr="A close up of a fish&#10;&#10;AI-generated content may be incorrect.">
            <a:extLst>
              <a:ext uri="{FF2B5EF4-FFF2-40B4-BE49-F238E27FC236}">
                <a16:creationId xmlns:a16="http://schemas.microsoft.com/office/drawing/2014/main" id="{8E852131-8E35-84E0-1AF9-F9779F39B5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76375" y="4720227"/>
            <a:ext cx="10259588" cy="2256286"/>
          </a:xfrm>
          <a:prstGeom prst="rect">
            <a:avLst/>
          </a:prstGeom>
          <a:effectLst>
            <a:outerShdw blurRad="63500" sx="102000" sy="102000" algn="ctr" rotWithShape="0">
              <a:prstClr val="black">
                <a:alpha val="40000"/>
              </a:prstClr>
            </a:outerShdw>
          </a:effectLst>
        </p:spPr>
      </p:pic>
      <p:pic>
        <p:nvPicPr>
          <p:cNvPr id="26" name="Picture 25" descr="A green object with a face on it&#10;&#10;AI-generated content may be incorrect.">
            <a:extLst>
              <a:ext uri="{FF2B5EF4-FFF2-40B4-BE49-F238E27FC236}">
                <a16:creationId xmlns:a16="http://schemas.microsoft.com/office/drawing/2014/main" id="{EE707538-C34A-2193-802C-E055C1CD5A8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2435" y="3992106"/>
            <a:ext cx="1351439" cy="308600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15300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EC8D-7CCF-A3CC-5E5D-EC6DEC864F6F}"/>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F9492DE2-8545-D31C-EE06-5D829B8A9FE1}"/>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0" y="1346"/>
            <a:ext cx="14722455" cy="7194792"/>
          </a:xfrm>
          <a:prstGeom prst="rect">
            <a:avLst/>
          </a:prstGeom>
        </p:spPr>
      </p:pic>
      <p:pic>
        <p:nvPicPr>
          <p:cNvPr id="4" name="Picture 3" descr="A close up of a fish&#10;&#10;AI-generated content may be incorrect.">
            <a:extLst>
              <a:ext uri="{FF2B5EF4-FFF2-40B4-BE49-F238E27FC236}">
                <a16:creationId xmlns:a16="http://schemas.microsoft.com/office/drawing/2014/main" id="{479AE200-53C8-82A6-9268-515E053E2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589" y="4496554"/>
            <a:ext cx="9834216" cy="2441896"/>
          </a:xfrm>
          <a:prstGeom prst="rect">
            <a:avLst/>
          </a:prstGeom>
          <a:effectLst>
            <a:outerShdw blurRad="63500" sx="102000" sy="102000" algn="ctr" rotWithShape="0">
              <a:prstClr val="black">
                <a:alpha val="40000"/>
              </a:prstClr>
            </a:outerShdw>
          </a:effectLst>
        </p:spPr>
      </p:pic>
      <p:pic>
        <p:nvPicPr>
          <p:cNvPr id="6" name="Picture 5" descr="A close up of a mouth&#10;&#10;AI-generated content may be incorrect.">
            <a:extLst>
              <a:ext uri="{FF2B5EF4-FFF2-40B4-BE49-F238E27FC236}">
                <a16:creationId xmlns:a16="http://schemas.microsoft.com/office/drawing/2014/main" id="{DF2AFA88-AA17-9E70-C25D-1C22140304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079" y="4276262"/>
            <a:ext cx="1733544" cy="268419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CC70367-8DB0-D0A7-49E9-32E43DE3D3A7}"/>
              </a:ext>
            </a:extLst>
          </p:cNvPr>
          <p:cNvSpPr txBox="1"/>
          <p:nvPr/>
        </p:nvSpPr>
        <p:spPr>
          <a:xfrm>
            <a:off x="1908180" y="252302"/>
            <a:ext cx="13347247" cy="400110"/>
          </a:xfrm>
          <a:prstGeom prst="rect">
            <a:avLst/>
          </a:prstGeom>
          <a:noFill/>
        </p:spPr>
        <p:txBody>
          <a:bodyPr wrap="square" rtlCol="0">
            <a:spAutoFit/>
          </a:bodyPr>
          <a:lstStyle/>
          <a:p>
            <a:r>
              <a:rPr lang="bg-BG"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Шип</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nudiventris</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Bastard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nudiventris</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9" name="Picture 8" descr="A white tape measure on a blue background&#10;&#10;AI-generated content may be incorrect.">
            <a:extLst>
              <a:ext uri="{FF2B5EF4-FFF2-40B4-BE49-F238E27FC236}">
                <a16:creationId xmlns:a16="http://schemas.microsoft.com/office/drawing/2014/main" id="{54DC0087-91B4-347A-B133-665724EC20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111737A0-D6D1-00E8-B9F4-CD7398B603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3CE4CC27-397E-9480-823F-5525BA7F64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D9A05A92-9FCF-6608-2248-1BA9C90491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C7FCC93E-F55C-AE4E-104D-0DD1BBDB3C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741BF917-4174-D445-B716-E9C5A81F234A}"/>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EC1FDC75-D6B5-CB7E-9184-7AE507830FF4}"/>
              </a:ext>
            </a:extLst>
          </p:cNvPr>
          <p:cNvSpPr txBox="1"/>
          <p:nvPr/>
        </p:nvSpPr>
        <p:spPr>
          <a:xfrm>
            <a:off x="1014490" y="877052"/>
            <a:ext cx="6129237" cy="3477875"/>
          </a:xfrm>
          <a:prstGeom prst="rect">
            <a:avLst/>
          </a:prstGeom>
          <a:noFill/>
        </p:spPr>
        <p:txBody>
          <a:bodyPr wrap="square" rtlCol="0">
            <a:spAutoFit/>
          </a:bodyPr>
          <a:lstStyle/>
          <a:p>
            <a:pPr>
              <a:spcAft>
                <a:spcPts val="5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Достига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2 метра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дължина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до 100 кг.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Има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сплескана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муцуна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реснисти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пипала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отличителни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черти сред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есетрите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5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5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Може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да живее до 30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Съзряването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забавено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мъжките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11–15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женските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13–22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5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500"/>
              </a:spcAft>
            </a:pP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миналото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била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разпространена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Черно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Каспийско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море,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сега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ограничена до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Каспийско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море.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Предпочита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дълбоки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бързотечащи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реки с каменисто или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песъчливо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spcAft>
                <a:spcPts val="5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500"/>
              </a:spcAft>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Снася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яйца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през</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пролетта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върху</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скалист субстрат.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Естественото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рядко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оцеляването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зависи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течението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кислородните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условия.</a:t>
            </a:r>
          </a:p>
          <a:p>
            <a:pPr>
              <a:spcAft>
                <a:spcPts val="500"/>
              </a:spcAft>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500"/>
              </a:spcAft>
            </a:pP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Критично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застрашен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(CR) –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Счита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се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евентуално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изчезнал</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басейна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Черно море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поради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риболов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унищожаване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15" descr="A white tape measure on a blue background&#10;&#10;AI-generated content may be incorrect.">
            <a:extLst>
              <a:ext uri="{FF2B5EF4-FFF2-40B4-BE49-F238E27FC236}">
                <a16:creationId xmlns:a16="http://schemas.microsoft.com/office/drawing/2014/main" id="{87E6F7B9-1E41-AECE-9B2A-93197A06C2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A74338D2-A78E-13C1-FE1D-1391AD90A2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2CE52AE6-BD4A-906F-905B-CFFDACF0A0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E7E74D2E-9368-85C8-6CB1-92E7099015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48097983-98C4-12D5-3B31-3956459CB8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E9257A74-DD6E-05AF-8BED-C970E37049F8}"/>
              </a:ext>
            </a:extLst>
          </p:cNvPr>
          <p:cNvSpPr txBox="1"/>
          <p:nvPr/>
        </p:nvSpPr>
        <p:spPr>
          <a:xfrm>
            <a:off x="8392562" y="866323"/>
            <a:ext cx="5968086" cy="3416320"/>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Reaches up to 2 meters long and up to 100 kg. It has a flattened rostrum and fringed tentacles - distinctive among sturgeons.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live up to 30 years. Maturation is delayed - males at 11-15 years, females at 13-22 years.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Historically present in the Black and Caspian Seas, now restricted to the Caspian. Prefers deep, fast-flowing rivers with stony or sandy bottom.</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Lays eggs in spring on stony substrate. Natural reproduction is rare and survival depends on current and oxygen conditions.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Considered possibly extinct in the Black Sea basin due to fishing and destruction of breeding sites.</a:t>
            </a:r>
          </a:p>
        </p:txBody>
      </p:sp>
      <p:sp>
        <p:nvSpPr>
          <p:cNvPr id="22" name="Rectangle 21">
            <a:extLst>
              <a:ext uri="{FF2B5EF4-FFF2-40B4-BE49-F238E27FC236}">
                <a16:creationId xmlns:a16="http://schemas.microsoft.com/office/drawing/2014/main" id="{4EC2E664-C76F-8D48-D1FC-5598992B543C}"/>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bg-BG" sz="1400" b="1" dirty="0">
                <a:solidFill>
                  <a:schemeClr val="tx1"/>
                </a:solidFill>
              </a:rPr>
              <a:t>БГ</a:t>
            </a:r>
            <a:endParaRPr lang="en-US" sz="1400" b="1" dirty="0">
              <a:solidFill>
                <a:schemeClr val="tx1"/>
              </a:solidFill>
            </a:endParaRPr>
          </a:p>
        </p:txBody>
      </p:sp>
      <p:sp>
        <p:nvSpPr>
          <p:cNvPr id="23" name="Rectangle 22">
            <a:extLst>
              <a:ext uri="{FF2B5EF4-FFF2-40B4-BE49-F238E27FC236}">
                <a16:creationId xmlns:a16="http://schemas.microsoft.com/office/drawing/2014/main" id="{E112C6AE-CAB3-FE2E-34AC-743880E5539A}"/>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38CBE424-D58F-8DB0-2E2F-3DD7E946B384}"/>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a:t>
            </a:r>
            <a:r>
              <a:rPr lang="en-US" sz="800" i="1"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nudiventris</a:t>
            </a:r>
            <a:endPar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339169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F6DA-A998-ECD8-4FDC-053AD2750CA4}"/>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4BE89915-C0E8-F7EC-D290-133355CEF29E}"/>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pic>
        <p:nvPicPr>
          <p:cNvPr id="4" name="Picture 3" descr="A close-up of a fish&#10;&#10;AI-generated content may be incorrect.">
            <a:extLst>
              <a:ext uri="{FF2B5EF4-FFF2-40B4-BE49-F238E27FC236}">
                <a16:creationId xmlns:a16="http://schemas.microsoft.com/office/drawing/2014/main" id="{962DFA19-721D-7425-6807-F9083125B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8835" y="4720150"/>
            <a:ext cx="9710463" cy="2153900"/>
          </a:xfrm>
          <a:prstGeom prst="rect">
            <a:avLst/>
          </a:prstGeom>
          <a:effectLst>
            <a:outerShdw blurRad="63500" sx="102000" sy="102000" algn="ctr" rotWithShape="0">
              <a:prstClr val="black">
                <a:alpha val="40000"/>
              </a:prstClr>
            </a:outerShdw>
          </a:effectLst>
        </p:spPr>
      </p:pic>
      <p:pic>
        <p:nvPicPr>
          <p:cNvPr id="6" name="Picture 5" descr="A close-up of a tooth&#10;&#10;AI-generated content may be incorrect.">
            <a:extLst>
              <a:ext uri="{FF2B5EF4-FFF2-40B4-BE49-F238E27FC236}">
                <a16:creationId xmlns:a16="http://schemas.microsoft.com/office/drawing/2014/main" id="{45958F5C-CAD1-F1A2-220F-EC85F79165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99" y="4276367"/>
            <a:ext cx="1812286" cy="271181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FE5A43D-7B3B-744F-52B5-824A1CF38261}"/>
              </a:ext>
            </a:extLst>
          </p:cNvPr>
          <p:cNvSpPr txBox="1"/>
          <p:nvPr/>
        </p:nvSpPr>
        <p:spPr>
          <a:xfrm>
            <a:off x="1145976" y="212211"/>
            <a:ext cx="14258314" cy="400110"/>
          </a:xfrm>
          <a:prstGeom prst="rect">
            <a:avLst/>
          </a:prstGeom>
          <a:noFill/>
        </p:spPr>
        <p:txBody>
          <a:bodyPr wrap="square" rtlCol="0">
            <a:spAutoFit/>
          </a:bodyPr>
          <a:lstStyle/>
          <a:p>
            <a:r>
              <a:rPr lang="bg-BG"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Атлантическа есетра</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sturio</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European sea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sturio</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8" name="Picture 7" descr="A white tape measure on a blue background&#10;&#10;AI-generated content may be incorrect.">
            <a:extLst>
              <a:ext uri="{FF2B5EF4-FFF2-40B4-BE49-F238E27FC236}">
                <a16:creationId xmlns:a16="http://schemas.microsoft.com/office/drawing/2014/main" id="{7C5E4E39-5F57-6D70-2290-27B00D25B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9" name="Picture 8" descr="A drawing of a hourglass&#10;&#10;AI-generated content may be incorrect.">
            <a:extLst>
              <a:ext uri="{FF2B5EF4-FFF2-40B4-BE49-F238E27FC236}">
                <a16:creationId xmlns:a16="http://schemas.microsoft.com/office/drawing/2014/main" id="{D2883ABA-2F08-E2A7-5719-0E40F58AE4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0" name="Picture 9" descr="A logo on a black background&#10;&#10;AI-generated content may be incorrect.">
            <a:extLst>
              <a:ext uri="{FF2B5EF4-FFF2-40B4-BE49-F238E27FC236}">
                <a16:creationId xmlns:a16="http://schemas.microsoft.com/office/drawing/2014/main" id="{81C85531-3A83-8ACD-D46C-7BBF371781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1" name="Picture 10" descr="A blue fish in a circle with a black background&#10;&#10;AI-generated content may be incorrect.">
            <a:extLst>
              <a:ext uri="{FF2B5EF4-FFF2-40B4-BE49-F238E27FC236}">
                <a16:creationId xmlns:a16="http://schemas.microsoft.com/office/drawing/2014/main" id="{26C0841C-EEC3-86EB-974B-A2BD87B17C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2" name="Picture 11" descr="A blue and pink shield with a heart and exclamation mark&#10;&#10;AI-generated content may be incorrect.">
            <a:extLst>
              <a:ext uri="{FF2B5EF4-FFF2-40B4-BE49-F238E27FC236}">
                <a16:creationId xmlns:a16="http://schemas.microsoft.com/office/drawing/2014/main" id="{7CEC8E9B-51E6-4881-F4B7-136F3A2D6C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3" name="Picture 12" descr="A blue and red logo&#10;&#10;AI-generated content may be incorrect.">
            <a:extLst>
              <a:ext uri="{FF2B5EF4-FFF2-40B4-BE49-F238E27FC236}">
                <a16:creationId xmlns:a16="http://schemas.microsoft.com/office/drawing/2014/main" id="{17811B61-EBEA-267E-22B6-A2492BA18ED5}"/>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86292C71-5C14-8D09-C5D2-397A3D004808}"/>
              </a:ext>
            </a:extLst>
          </p:cNvPr>
          <p:cNvSpPr txBox="1"/>
          <p:nvPr/>
        </p:nvSpPr>
        <p:spPr>
          <a:xfrm>
            <a:off x="922028" y="858864"/>
            <a:ext cx="6119433" cy="3416320"/>
          </a:xfrm>
          <a:prstGeom prst="rect">
            <a:avLst/>
          </a:prstGeom>
          <a:noFill/>
        </p:spPr>
        <p:txBody>
          <a:bodyPr wrap="square" rtlCol="0">
            <a:spAutoFit/>
          </a:bodyPr>
          <a:lstStyle/>
          <a:p>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Една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най-</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големите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Европа.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Достига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до 3,5 метра и 350 кг.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Силна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здрава,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къса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заоблена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муцуна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Исторически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изобилстваща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естуари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Западна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Европа.</a:t>
            </a:r>
          </a:p>
          <a:p>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Изключително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дългоживееща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индивидите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надхвърлят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100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Зрелостта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късна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- 12-14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мъжките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16-20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години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женските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което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води до редки случаи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Морски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естуарни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видове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Североизточния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Атлантик.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Преди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широко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разпространена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сега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ограничена до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реките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Гарона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Жиронда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Франция чрез повторно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въвеждане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Хвърля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хайвера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си в края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пролетта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дълбоки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сладководни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басейни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чакълест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или каменист субстрат.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Хайверите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лепкави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уязвими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към</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замърсяване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утаяване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Критично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застрашен</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(CR) -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функционално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изчезнал</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дивата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природа.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Оцелява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само чрез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проекти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повторно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въвеждане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Западна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Европа.</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5" name="Picture 14" descr="A white tape measure on a blue background&#10;&#10;AI-generated content may be incorrect.">
            <a:extLst>
              <a:ext uri="{FF2B5EF4-FFF2-40B4-BE49-F238E27FC236}">
                <a16:creationId xmlns:a16="http://schemas.microsoft.com/office/drawing/2014/main" id="{0B1EDC6E-FAC4-6B94-A0C7-4909EE70EC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6" name="Picture 15" descr="A drawing of a hourglass&#10;&#10;AI-generated content may be incorrect.">
            <a:extLst>
              <a:ext uri="{FF2B5EF4-FFF2-40B4-BE49-F238E27FC236}">
                <a16:creationId xmlns:a16="http://schemas.microsoft.com/office/drawing/2014/main" id="{B1CFC87E-5EDA-D556-3F43-F37E2740F0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7" name="Picture 16" descr="A logo on a black background&#10;&#10;AI-generated content may be incorrect.">
            <a:extLst>
              <a:ext uri="{FF2B5EF4-FFF2-40B4-BE49-F238E27FC236}">
                <a16:creationId xmlns:a16="http://schemas.microsoft.com/office/drawing/2014/main" id="{F2C5BCFD-FF2D-2FBF-1E21-EA28A8F7D4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8" name="Picture 17" descr="A blue fish in a circle with a black background&#10;&#10;AI-generated content may be incorrect.">
            <a:extLst>
              <a:ext uri="{FF2B5EF4-FFF2-40B4-BE49-F238E27FC236}">
                <a16:creationId xmlns:a16="http://schemas.microsoft.com/office/drawing/2014/main" id="{1CFA291A-4CBC-9663-A641-2D3A38BF46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19" name="Picture 18" descr="A blue and pink shield with a heart and exclamation mark&#10;&#10;AI-generated content may be incorrect.">
            <a:extLst>
              <a:ext uri="{FF2B5EF4-FFF2-40B4-BE49-F238E27FC236}">
                <a16:creationId xmlns:a16="http://schemas.microsoft.com/office/drawing/2014/main" id="{F605DF35-9360-993B-B2C9-0272CFF203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0" name="TextBox 19">
            <a:extLst>
              <a:ext uri="{FF2B5EF4-FFF2-40B4-BE49-F238E27FC236}">
                <a16:creationId xmlns:a16="http://schemas.microsoft.com/office/drawing/2014/main" id="{809E008F-3308-233F-1FFE-03D53EA3359C}"/>
              </a:ext>
            </a:extLst>
          </p:cNvPr>
          <p:cNvSpPr txBox="1"/>
          <p:nvPr/>
        </p:nvSpPr>
        <p:spPr>
          <a:xfrm>
            <a:off x="8392562" y="858864"/>
            <a:ext cx="5968086"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One of Europe’s largest native fish. Reaches up to 3.5 meters and 350 kg. Stout and robust, with a short, rounded rostrum. Historically abundant in Western European estuaries.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Exceptionally long-lived, with individuals surpassing 100 years. Maturity is late—12–14 years for males and 16–20 for females—resulting in infrequent reproductive events.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Marine and estuarine species of the North-East Atlantic. Formerly widespread; now limited to the Garonne and Gironde rivers in France through reintroduction.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Spawns in late spring in deep freshwater stretches with gravel or stony substrates. Eggs are adhesive and vulnerable to pollution and sedimentation.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Functionally extinct in the wild. Survives only via reintroduction projects in Western Europe.</a:t>
            </a:r>
          </a:p>
        </p:txBody>
      </p:sp>
      <p:sp>
        <p:nvSpPr>
          <p:cNvPr id="21" name="Rectangle 20">
            <a:extLst>
              <a:ext uri="{FF2B5EF4-FFF2-40B4-BE49-F238E27FC236}">
                <a16:creationId xmlns:a16="http://schemas.microsoft.com/office/drawing/2014/main" id="{127DE476-7F28-E516-1145-B33981A96376}"/>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bg-BG" sz="1400" b="1" dirty="0">
                <a:solidFill>
                  <a:schemeClr val="tx1"/>
                </a:solidFill>
              </a:rPr>
              <a:t>БГ</a:t>
            </a:r>
            <a:endParaRPr lang="en-US" sz="1400" b="1" dirty="0">
              <a:solidFill>
                <a:schemeClr val="tx1"/>
              </a:solidFill>
            </a:endParaRPr>
          </a:p>
        </p:txBody>
      </p:sp>
      <p:sp>
        <p:nvSpPr>
          <p:cNvPr id="22" name="Rectangle 21">
            <a:extLst>
              <a:ext uri="{FF2B5EF4-FFF2-40B4-BE49-F238E27FC236}">
                <a16:creationId xmlns:a16="http://schemas.microsoft.com/office/drawing/2014/main" id="{C21B8B1B-0C37-FC33-9FF9-6A4F3A062CD7}"/>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3" name="TextBox 22">
            <a:extLst>
              <a:ext uri="{FF2B5EF4-FFF2-40B4-BE49-F238E27FC236}">
                <a16:creationId xmlns:a16="http://schemas.microsoft.com/office/drawing/2014/main" id="{7BFD5D76-F963-0F0C-E112-12FAA20131DF}"/>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a:t>
            </a:r>
            <a:r>
              <a:rPr lang="en-US" sz="800" i="1"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sturio</a:t>
            </a:r>
            <a:endPar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408998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9A2D7-E6B1-248F-AFF8-E6F8DC91CF6B}"/>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2A4ABDE9-93DA-C253-8440-AA2784A17601}"/>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sp>
        <p:nvSpPr>
          <p:cNvPr id="2" name="TextBox 1">
            <a:extLst>
              <a:ext uri="{FF2B5EF4-FFF2-40B4-BE49-F238E27FC236}">
                <a16:creationId xmlns:a16="http://schemas.microsoft.com/office/drawing/2014/main" id="{EE534F90-F9A4-0D59-3DC0-2935B716BEAC}"/>
              </a:ext>
            </a:extLst>
          </p:cNvPr>
          <p:cNvSpPr txBox="1"/>
          <p:nvPr/>
        </p:nvSpPr>
        <p:spPr>
          <a:xfrm>
            <a:off x="239742" y="320243"/>
            <a:ext cx="6906276" cy="6503062"/>
          </a:xfrm>
          <a:prstGeom prst="rect">
            <a:avLst/>
          </a:prstGeom>
          <a:noFill/>
        </p:spPr>
        <p:txBody>
          <a:bodyPr wrap="square" rtlCol="0">
            <a:spAutoFit/>
          </a:bodyPr>
          <a:lstStyle/>
          <a:p>
            <a:pPr algn="just">
              <a:lnSpc>
                <a:spcPct val="120000"/>
              </a:lnSpc>
              <a:buNone/>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Дългосрочното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оцеляване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видовете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есетрови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басейна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Черно море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зависи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активното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участие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ключови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заинтересовани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страни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държавни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органи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екологични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неправителствени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организации, сектора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аквакултурите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местните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общности.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Всеки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тях</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има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специфична, но </a:t>
            </a:r>
            <a:r>
              <a:rPr lang="ru-RU"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взаимосвързана</a:t>
            </a:r>
            <a:r>
              <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роля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just">
              <a:lnSpc>
                <a:spcPct val="120000"/>
              </a:lnSpc>
              <a:buNone/>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20000"/>
              </a:lnSpc>
              <a:buNone/>
            </a:pPr>
            <a:r>
              <a:rPr lang="ru-RU"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Правителствените</a:t>
            </a:r>
            <a:r>
              <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институции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отговорни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прилагането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разпоредбите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риболов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защитата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финансовата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подкрепа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програмите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опазване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GB"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20000"/>
              </a:lnSpc>
              <a:buNone/>
            </a:pPr>
            <a:r>
              <a:rPr lang="ru-RU"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Изследователските</a:t>
            </a:r>
            <a:r>
              <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институции и </a:t>
            </a:r>
            <a:r>
              <a:rPr lang="ru-RU"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неправителствените</a:t>
            </a:r>
            <a:r>
              <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организации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допринасят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чрез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програми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мониторинг,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проекти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възстановяване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местообитанията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дейности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обществено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образование.</a:t>
            </a:r>
          </a:p>
          <a:p>
            <a:pPr algn="just">
              <a:lnSpc>
                <a:spcPct val="120000"/>
              </a:lnSpc>
              <a:buNone/>
            </a:pPr>
            <a:r>
              <a:rPr lang="ru-RU"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Аквакултурите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могат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да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подпомогнат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опазването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природата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чрез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устойчиви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практики,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избягване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генетично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замърсяване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участие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инициативи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зарибяване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just">
              <a:lnSpc>
                <a:spcPct val="120000"/>
              </a:lnSpc>
              <a:buNone/>
            </a:pPr>
            <a:r>
              <a:rPr lang="ru-RU"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Местните</a:t>
            </a:r>
            <a:r>
              <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общности и </a:t>
            </a:r>
            <a:r>
              <a:rPr lang="ru-RU"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рибарите</a:t>
            </a:r>
            <a:r>
              <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съществено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значение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защитата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размножаване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намаляването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бракониерството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ангажирането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със</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защитата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реките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just">
              <a:lnSpc>
                <a:spcPct val="120000"/>
              </a:lnSpc>
              <a:buNone/>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20000"/>
              </a:lnSpc>
              <a:buNone/>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Приоритетните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действия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включват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възстановяване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естествените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миграционни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пътища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особено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в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речните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системи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засегнати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язовири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подобряване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качеството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водата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разширяване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програмите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зарибяване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генетично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проверени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индивиди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Борбата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бракониерството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незаконната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търговия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с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хайвер</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остава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необходимост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Регионалното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сътрудничество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особено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по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поречието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Дунав</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е от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съществено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значение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дългосрочния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успех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опазването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just">
              <a:lnSpc>
                <a:spcPct val="120000"/>
              </a:lnSpc>
              <a:buNone/>
            </a:pPr>
            <a:endPar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20000"/>
              </a:lnSpc>
              <a:buNone/>
            </a:pP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Есетровите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повече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от ценен ресурс – те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живи показатели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здравето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водните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екосистеми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културно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наследство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Черноморския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регион.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Тяхната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защита не е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отговорност</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един сектор, 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споделена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мисия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Чрез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комбиниране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регулации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изследвания</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устойчива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аквакултура</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местно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участие, можем да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гарантираме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оцеляването</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тези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древни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риби</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за </a:t>
            </a:r>
            <a:r>
              <a:rPr lang="ru-RU"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бъдещите</a:t>
            </a:r>
            <a:r>
              <a:rPr lang="ru-RU"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поколения.</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ABED5431-5022-D3D4-E331-A8412F5E659F}"/>
              </a:ext>
            </a:extLst>
          </p:cNvPr>
          <p:cNvSpPr txBox="1"/>
          <p:nvPr/>
        </p:nvSpPr>
        <p:spPr>
          <a:xfrm>
            <a:off x="7576457" y="320243"/>
            <a:ext cx="6906276" cy="6710811"/>
          </a:xfrm>
          <a:prstGeom prst="rect">
            <a:avLst/>
          </a:prstGeom>
          <a:noFill/>
        </p:spPr>
        <p:txBody>
          <a:bodyPr wrap="square" rtlCol="0">
            <a:spAutoFit/>
          </a:bodyPr>
          <a:lstStyle/>
          <a:p>
            <a:pPr>
              <a:lnSpc>
                <a:spcPct val="150000"/>
              </a:lnSpc>
              <a:buNone/>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long-term survival of sturgeon species in the Black Sea basin depends on the active involvement of key stakeholders: government authorities, environmental NGOs, the aquaculture sector, and local communities. Each has a specific, yet </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interconnected role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nSpc>
                <a:spcPct val="150000"/>
              </a:lnSpc>
              <a:buNone/>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buNone/>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Governmental institutions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are responsible for enforcing fishing regulations, protecting habitats, and providing financial support for conservation programs. </a:t>
            </a:r>
          </a:p>
          <a:p>
            <a:pPr>
              <a:lnSpc>
                <a:spcPct val="150000"/>
              </a:lnSpc>
              <a:buNone/>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Research institutions and NGOs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contribute through monitoring efforts, habitat restoration projects, and public education activities.</a:t>
            </a:r>
            <a:b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Aquaculture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support conservation through sustainable practices, prevention of genetic contamination, and participation in restocking initiatives.</a:t>
            </a:r>
            <a:b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Local communities and fishermen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are essential for protecting spawning grounds, reducing poaching, and engaging in river conservation.</a:t>
            </a:r>
          </a:p>
          <a:p>
            <a:pPr>
              <a:lnSpc>
                <a:spcPct val="150000"/>
              </a:lnSpc>
              <a:buNone/>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buNone/>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Priority actions include restoring natural migratory routes, especially in river systems affected by dams, improving water quality, and expanding restocking programs using genetically verified individuals. Combating poaching and the illegal caviar trade remains critical. Regional cooperation, particularly along the Danube, is vital for long-term conservation success.</a:t>
            </a:r>
          </a:p>
          <a:p>
            <a:pPr>
              <a:lnSpc>
                <a:spcPct val="150000"/>
              </a:lnSpc>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Sturgeons are more than a valuable resource—they are living indicators of aquatic ecosystem health and a cultural heritage of the Black Sea region. Their protection is not the responsibility of a single sector, but a shared mission. By combining regulation, scientific research, sustainable aquaculture, and local engagement, we can ensure the survival of these ancient fish for future generations.</a:t>
            </a:r>
          </a:p>
          <a:p>
            <a:pPr>
              <a:lnSpc>
                <a:spcPct val="150000"/>
              </a:lnSpc>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67957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994</TotalTime>
  <Words>4435</Words>
  <Application>Microsoft Office PowerPoint</Application>
  <PresentationFormat>По избор</PresentationFormat>
  <Paragraphs>256</Paragraphs>
  <Slides>10</Slides>
  <Notes>0</Notes>
  <HiddenSlides>0</HiddenSlides>
  <MMClips>0</MMClips>
  <ScaleCrop>false</ScaleCrop>
  <HeadingPairs>
    <vt:vector size="6" baseType="variant">
      <vt:variant>
        <vt:lpstr>Използвани шрифтове</vt:lpstr>
      </vt:variant>
      <vt:variant>
        <vt:i4>6</vt:i4>
      </vt:variant>
      <vt:variant>
        <vt:lpstr>Тема</vt:lpstr>
      </vt:variant>
      <vt:variant>
        <vt:i4>1</vt:i4>
      </vt:variant>
      <vt:variant>
        <vt:lpstr>Заглавия на слайдовете</vt:lpstr>
      </vt:variant>
      <vt:variant>
        <vt:i4>10</vt:i4>
      </vt:variant>
    </vt:vector>
  </HeadingPairs>
  <TitlesOfParts>
    <vt:vector size="17" baseType="lpstr">
      <vt:lpstr>Aptos</vt:lpstr>
      <vt:lpstr>Aptos Display</vt:lpstr>
      <vt:lpstr>Arial</vt:lpstr>
      <vt:lpstr>Open Sans</vt:lpstr>
      <vt:lpstr>Open Sans Bold</vt:lpstr>
      <vt:lpstr>Open Sans Semibold</vt:lpstr>
      <vt:lpstr>Office Theme</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Dragan Ovidiu</dc:creator>
  <cp:lastModifiedBy>Ivelina Suleva</cp:lastModifiedBy>
  <cp:revision>35</cp:revision>
  <dcterms:created xsi:type="dcterms:W3CDTF">2025-02-17T07:30:41Z</dcterms:created>
  <dcterms:modified xsi:type="dcterms:W3CDTF">2025-08-12T07:23:54Z</dcterms:modified>
</cp:coreProperties>
</file>