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61" r:id="rId6"/>
    <p:sldId id="263" r:id="rId7"/>
    <p:sldId id="265" r:id="rId8"/>
  </p:sldIdLst>
  <p:sldSz cx="18288000" cy="10287000"/>
  <p:notesSz cx="6858000" cy="9144000"/>
  <p:embeddedFontLst>
    <p:embeddedFont>
      <p:font typeface="Open Sans" panose="020B0606030504020204" pitchFamily="34" charset="0"/>
      <p:regular r:id="rId9"/>
      <p:bold r:id="rId10"/>
      <p:italic r:id="rId11"/>
      <p:boldItalic r:id="rId12"/>
    </p:embeddedFont>
    <p:embeddedFont>
      <p:font typeface="Open Sans Bold" panose="020B0806030504020204" charset="0"/>
      <p:regular r:id="rId13"/>
    </p:embeddedFont>
    <p:embeddedFont>
      <p:font typeface="Roboto" panose="02000000000000000000" pitchFamily="2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437" autoAdjust="0"/>
  </p:normalViewPr>
  <p:slideViewPr>
    <p:cSldViewPr>
      <p:cViewPr varScale="1">
        <p:scale>
          <a:sx n="54" d="100"/>
          <a:sy n="54" d="100"/>
        </p:scale>
        <p:origin x="63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svg"/><Relationship Id="rId18" Type="http://schemas.openxmlformats.org/officeDocument/2006/relationships/hyperlink" Target="https://x.com/Sturnet_24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hyperlink" Target="https://www.linkedin.com/in/sturnet-project-a2ba26332/" TargetMode="External"/><Relationship Id="rId2" Type="http://schemas.openxmlformats.org/officeDocument/2006/relationships/image" Target="../media/image1.png"/><Relationship Id="rId16" Type="http://schemas.openxmlformats.org/officeDocument/2006/relationships/hyperlink" Target="https://www.facebook.com/profile.php?id=6156717395189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jpe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svg"/><Relationship Id="rId18" Type="http://schemas.openxmlformats.org/officeDocument/2006/relationships/hyperlink" Target="https://x.com/Sturnet_24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hyperlink" Target="https://www.linkedin.com/in/sturnet-project-a2ba26332/" TargetMode="External"/><Relationship Id="rId2" Type="http://schemas.openxmlformats.org/officeDocument/2006/relationships/image" Target="../media/image1.png"/><Relationship Id="rId16" Type="http://schemas.openxmlformats.org/officeDocument/2006/relationships/hyperlink" Target="https://www.facebook.com/profile.php?id=61567173951893" TargetMode="External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jpe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5.jp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profile.php?id=61567173951893" TargetMode="External"/><Relationship Id="rId3" Type="http://schemas.openxmlformats.org/officeDocument/2006/relationships/image" Target="../media/image18.jpg"/><Relationship Id="rId7" Type="http://schemas.openxmlformats.org/officeDocument/2006/relationships/image" Target="../media/image14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10" Type="http://schemas.openxmlformats.org/officeDocument/2006/relationships/hyperlink" Target="https://x.com/Sturnet_24" TargetMode="External"/><Relationship Id="rId4" Type="http://schemas.openxmlformats.org/officeDocument/2006/relationships/image" Target="../media/image11.png"/><Relationship Id="rId9" Type="http://schemas.openxmlformats.org/officeDocument/2006/relationships/hyperlink" Target="https://www.linkedin.com/in/sturnet-project-a2ba26332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12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hyperlink" Target="https://x.com/Sturnet_24" TargetMode="External"/><Relationship Id="rId5" Type="http://schemas.openxmlformats.org/officeDocument/2006/relationships/image" Target="../media/image11.png"/><Relationship Id="rId10" Type="http://schemas.openxmlformats.org/officeDocument/2006/relationships/hyperlink" Target="https://www.linkedin.com/in/sturnet-project-a2ba26332/" TargetMode="External"/><Relationship Id="rId4" Type="http://schemas.openxmlformats.org/officeDocument/2006/relationships/hyperlink" Target="https://pixabay.com/fr/vectors/inscrivez-vous-la-pollution-interdit-159041/" TargetMode="External"/><Relationship Id="rId9" Type="http://schemas.openxmlformats.org/officeDocument/2006/relationships/hyperlink" Target="https://www.facebook.com/profile.php?id=6156717395189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svg"/><Relationship Id="rId18" Type="http://schemas.openxmlformats.org/officeDocument/2006/relationships/hyperlink" Target="https://x.com/Sturnet_24" TargetMode="External"/><Relationship Id="rId3" Type="http://schemas.openxmlformats.org/officeDocument/2006/relationships/image" Target="../media/image7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hyperlink" Target="https://www.linkedin.com/in/sturnet-project-a2ba26332/" TargetMode="External"/><Relationship Id="rId2" Type="http://schemas.openxmlformats.org/officeDocument/2006/relationships/image" Target="../media/image1.png"/><Relationship Id="rId16" Type="http://schemas.openxmlformats.org/officeDocument/2006/relationships/hyperlink" Target="https://www.facebook.com/profile.php?id=6156717395189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jpe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22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1069287" y="859776"/>
            <a:ext cx="6383254" cy="2728206"/>
          </a:xfrm>
          <a:custGeom>
            <a:avLst/>
            <a:gdLst/>
            <a:ahLst/>
            <a:cxnLst/>
            <a:rect l="l" t="t" r="r" b="b"/>
            <a:pathLst>
              <a:path w="6383254" h="2728206">
                <a:moveTo>
                  <a:pt x="0" y="0"/>
                </a:moveTo>
                <a:lnTo>
                  <a:pt x="6383254" y="0"/>
                </a:lnTo>
                <a:lnTo>
                  <a:pt x="6383254" y="2728205"/>
                </a:lnTo>
                <a:lnTo>
                  <a:pt x="0" y="27282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63F30EA6-88F3-7A0E-FA91-6BC53C71EC30}"/>
              </a:ext>
            </a:extLst>
          </p:cNvPr>
          <p:cNvGrpSpPr/>
          <p:nvPr/>
        </p:nvGrpSpPr>
        <p:grpSpPr>
          <a:xfrm>
            <a:off x="0" y="4095975"/>
            <a:ext cx="18288000" cy="2276260"/>
            <a:chOff x="0" y="4095975"/>
            <a:chExt cx="18288000" cy="2276260"/>
          </a:xfrm>
        </p:grpSpPr>
        <p:grpSp>
          <p:nvGrpSpPr>
            <p:cNvPr id="2" name="Group 2"/>
            <p:cNvGrpSpPr/>
            <p:nvPr/>
          </p:nvGrpSpPr>
          <p:grpSpPr>
            <a:xfrm>
              <a:off x="0" y="4095975"/>
              <a:ext cx="18288000" cy="2276260"/>
              <a:chOff x="0" y="0"/>
              <a:chExt cx="8688391" cy="1081422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8688391" cy="1081422"/>
              </a:xfrm>
              <a:custGeom>
                <a:avLst/>
                <a:gdLst/>
                <a:ahLst/>
                <a:cxnLst/>
                <a:rect l="l" t="t" r="r" b="b"/>
                <a:pathLst>
                  <a:path w="8688391" h="1081422">
                    <a:moveTo>
                      <a:pt x="0" y="0"/>
                    </a:moveTo>
                    <a:lnTo>
                      <a:pt x="8688391" y="0"/>
                    </a:lnTo>
                    <a:lnTo>
                      <a:pt x="8688391" y="1081422"/>
                    </a:lnTo>
                    <a:lnTo>
                      <a:pt x="0" y="108142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84998">
                      <a:alpha val="84500"/>
                    </a:srgbClr>
                  </a:gs>
                  <a:gs pos="100000">
                    <a:srgbClr val="29ACAA">
                      <a:alpha val="845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0" y="-9525"/>
                <a:ext cx="8688391" cy="1090947"/>
              </a:xfrm>
              <a:prstGeom prst="rect">
                <a:avLst/>
              </a:prstGeom>
            </p:spPr>
            <p:txBody>
              <a:bodyPr lIns="10059" tIns="10059" rIns="10059" bIns="10059" rtlCol="0" anchor="ctr"/>
              <a:lstStyle/>
              <a:p>
                <a:pPr algn="ctr">
                  <a:lnSpc>
                    <a:spcPts val="149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649496" y="4630538"/>
              <a:ext cx="16947915" cy="11366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 b="1" dirty="0">
                  <a:solidFill>
                    <a:srgbClr val="FCFCF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BSB00172 </a:t>
              </a:r>
              <a:r>
                <a:rPr lang="en-US" sz="3999" b="1" dirty="0" err="1">
                  <a:solidFill>
                    <a:srgbClr val="FCFCF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SturNet</a:t>
              </a:r>
              <a:endParaRPr lang="en-US" sz="3999" b="1" dirty="0">
                <a:solidFill>
                  <a:srgbClr val="FCFCFC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algn="ctr">
                <a:lnSpc>
                  <a:spcPts val="3499"/>
                </a:lnSpc>
              </a:pPr>
              <a:r>
                <a:rPr lang="en-US" sz="2499" b="1" dirty="0">
                  <a:solidFill>
                    <a:srgbClr val="FCFCF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Network for the Preservation of Sturgeon and for the Sustainability of the Black Sea Basin Ecosystem</a:t>
              </a:r>
            </a:p>
          </p:txBody>
        </p:sp>
      </p:grpSp>
      <p:grpSp>
        <p:nvGrpSpPr>
          <p:cNvPr id="23" name="Групиране 22">
            <a:extLst>
              <a:ext uri="{FF2B5EF4-FFF2-40B4-BE49-F238E27FC236}">
                <a16:creationId xmlns:a16="http://schemas.microsoft.com/office/drawing/2014/main" id="{2154E16E-A4DF-9FEF-092B-14F16B3EBAB8}"/>
              </a:ext>
            </a:extLst>
          </p:cNvPr>
          <p:cNvGrpSpPr/>
          <p:nvPr/>
        </p:nvGrpSpPr>
        <p:grpSpPr>
          <a:xfrm>
            <a:off x="14112860" y="7676144"/>
            <a:ext cx="3484551" cy="2174754"/>
            <a:chOff x="14112860" y="7676144"/>
            <a:chExt cx="3484551" cy="2174754"/>
          </a:xfrm>
        </p:grpSpPr>
        <p:sp>
          <p:nvSpPr>
            <p:cNvPr id="5" name="Freeform 5"/>
            <p:cNvSpPr/>
            <p:nvPr/>
          </p:nvSpPr>
          <p:spPr>
            <a:xfrm>
              <a:off x="16408210" y="8665701"/>
              <a:ext cx="1189201" cy="1185197"/>
            </a:xfrm>
            <a:custGeom>
              <a:avLst/>
              <a:gdLst/>
              <a:ahLst/>
              <a:cxnLst/>
              <a:rect l="l" t="t" r="r" b="b"/>
              <a:pathLst>
                <a:path w="1189201" h="1185197">
                  <a:moveTo>
                    <a:pt x="0" y="0"/>
                  </a:moveTo>
                  <a:lnTo>
                    <a:pt x="1189201" y="0"/>
                  </a:lnTo>
                  <a:lnTo>
                    <a:pt x="1189201" y="1185198"/>
                  </a:lnTo>
                  <a:lnTo>
                    <a:pt x="0" y="11851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112860" y="7676144"/>
              <a:ext cx="3484551" cy="745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022"/>
                </a:lnSpc>
              </a:pPr>
              <a:r>
                <a:rPr lang="en-US" sz="2159" b="1" dirty="0" err="1">
                  <a:solidFill>
                    <a:srgbClr val="1EB2A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Programme</a:t>
              </a:r>
              <a:r>
                <a:rPr lang="en-US" sz="2159" b="1" dirty="0">
                  <a:solidFill>
                    <a:srgbClr val="1EB2A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priority: </a:t>
              </a:r>
            </a:p>
            <a:p>
              <a:pPr algn="r">
                <a:lnSpc>
                  <a:spcPts val="3022"/>
                </a:lnSpc>
              </a:pPr>
              <a:r>
                <a:rPr lang="en-US" sz="2159" b="1" dirty="0">
                  <a:solidFill>
                    <a:srgbClr val="1EB2A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Blue and Smart Region</a:t>
              </a:r>
            </a:p>
          </p:txBody>
        </p:sp>
      </p:grpSp>
      <p:grpSp>
        <p:nvGrpSpPr>
          <p:cNvPr id="27" name="Групиране 26">
            <a:extLst>
              <a:ext uri="{FF2B5EF4-FFF2-40B4-BE49-F238E27FC236}">
                <a16:creationId xmlns:a16="http://schemas.microsoft.com/office/drawing/2014/main" id="{7D01C592-800E-AF2D-8588-423B792319B9}"/>
              </a:ext>
            </a:extLst>
          </p:cNvPr>
          <p:cNvGrpSpPr/>
          <p:nvPr/>
        </p:nvGrpSpPr>
        <p:grpSpPr>
          <a:xfrm>
            <a:off x="961705" y="8642189"/>
            <a:ext cx="7525587" cy="801067"/>
            <a:chOff x="567034" y="8975872"/>
            <a:chExt cx="7525587" cy="801067"/>
          </a:xfrm>
        </p:grpSpPr>
        <p:sp>
          <p:nvSpPr>
            <p:cNvPr id="9" name="Freeform 9"/>
            <p:cNvSpPr/>
            <p:nvPr/>
          </p:nvSpPr>
          <p:spPr>
            <a:xfrm>
              <a:off x="567034" y="8975872"/>
              <a:ext cx="801067" cy="801067"/>
            </a:xfrm>
            <a:custGeom>
              <a:avLst/>
              <a:gdLst/>
              <a:ahLst/>
              <a:cxnLst/>
              <a:rect l="l" t="t" r="r" b="b"/>
              <a:pathLst>
                <a:path w="801067" h="801067">
                  <a:moveTo>
                    <a:pt x="0" y="0"/>
                  </a:moveTo>
                  <a:lnTo>
                    <a:pt x="801067" y="0"/>
                  </a:lnTo>
                  <a:lnTo>
                    <a:pt x="801067" y="801067"/>
                  </a:lnTo>
                  <a:lnTo>
                    <a:pt x="0" y="801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3481655" y="8975872"/>
              <a:ext cx="1199959" cy="767974"/>
            </a:xfrm>
            <a:custGeom>
              <a:avLst/>
              <a:gdLst/>
              <a:ahLst/>
              <a:cxnLst/>
              <a:rect l="l" t="t" r="r" b="b"/>
              <a:pathLst>
                <a:path w="1199959" h="767974">
                  <a:moveTo>
                    <a:pt x="0" y="0"/>
                  </a:moveTo>
                  <a:lnTo>
                    <a:pt x="1199959" y="0"/>
                  </a:lnTo>
                  <a:lnTo>
                    <a:pt x="1199959" y="767974"/>
                  </a:lnTo>
                  <a:lnTo>
                    <a:pt x="0" y="7679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627969" y="9141635"/>
              <a:ext cx="1572590" cy="513713"/>
            </a:xfrm>
            <a:custGeom>
              <a:avLst/>
              <a:gdLst/>
              <a:ahLst/>
              <a:cxnLst/>
              <a:rect l="l" t="t" r="r" b="b"/>
              <a:pathLst>
                <a:path w="1572590" h="513713">
                  <a:moveTo>
                    <a:pt x="0" y="0"/>
                  </a:moveTo>
                  <a:lnTo>
                    <a:pt x="1572590" y="0"/>
                  </a:lnTo>
                  <a:lnTo>
                    <a:pt x="1572590" y="513713"/>
                  </a:lnTo>
                  <a:lnTo>
                    <a:pt x="0" y="513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785748" y="9093905"/>
              <a:ext cx="1272055" cy="649941"/>
            </a:xfrm>
            <a:custGeom>
              <a:avLst/>
              <a:gdLst/>
              <a:ahLst/>
              <a:cxnLst/>
              <a:rect l="l" t="t" r="r" b="b"/>
              <a:pathLst>
                <a:path w="1272055" h="649941">
                  <a:moveTo>
                    <a:pt x="0" y="0"/>
                  </a:moveTo>
                  <a:lnTo>
                    <a:pt x="1272055" y="0"/>
                  </a:lnTo>
                  <a:lnTo>
                    <a:pt x="1272055" y="649941"/>
                  </a:lnTo>
                  <a:lnTo>
                    <a:pt x="0" y="649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6812461" y="9019995"/>
              <a:ext cx="1280160" cy="756895"/>
            </a:xfrm>
            <a:custGeom>
              <a:avLst/>
              <a:gdLst/>
              <a:ahLst/>
              <a:cxnLst/>
              <a:rect l="l" t="t" r="r" b="b"/>
              <a:pathLst>
                <a:path w="1280160" h="756895">
                  <a:moveTo>
                    <a:pt x="0" y="0"/>
                  </a:moveTo>
                  <a:lnTo>
                    <a:pt x="1280160" y="0"/>
                  </a:lnTo>
                  <a:lnTo>
                    <a:pt x="1280160" y="756895"/>
                  </a:lnTo>
                  <a:lnTo>
                    <a:pt x="0" y="7568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6024635" y="9093905"/>
              <a:ext cx="683050" cy="609074"/>
            </a:xfrm>
            <a:custGeom>
              <a:avLst/>
              <a:gdLst/>
              <a:ahLst/>
              <a:cxnLst/>
              <a:rect l="l" t="t" r="r" b="b"/>
              <a:pathLst>
                <a:path w="683050" h="609074">
                  <a:moveTo>
                    <a:pt x="0" y="0"/>
                  </a:moveTo>
                  <a:lnTo>
                    <a:pt x="683051" y="0"/>
                  </a:lnTo>
                  <a:lnTo>
                    <a:pt x="683051" y="609074"/>
                  </a:lnTo>
                  <a:lnTo>
                    <a:pt x="0" y="609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Групиране 25">
            <a:extLst>
              <a:ext uri="{FF2B5EF4-FFF2-40B4-BE49-F238E27FC236}">
                <a16:creationId xmlns:a16="http://schemas.microsoft.com/office/drawing/2014/main" id="{6CC140D2-017A-C103-993D-B4BC3C9501E2}"/>
              </a:ext>
            </a:extLst>
          </p:cNvPr>
          <p:cNvGrpSpPr/>
          <p:nvPr/>
        </p:nvGrpSpPr>
        <p:grpSpPr>
          <a:xfrm>
            <a:off x="967567" y="7482216"/>
            <a:ext cx="4609662" cy="939182"/>
            <a:chOff x="567034" y="7482216"/>
            <a:chExt cx="4609662" cy="939182"/>
          </a:xfrm>
        </p:grpSpPr>
        <p:grpSp>
          <p:nvGrpSpPr>
            <p:cNvPr id="25" name="Групиране 24">
              <a:extLst>
                <a:ext uri="{FF2B5EF4-FFF2-40B4-BE49-F238E27FC236}">
                  <a16:creationId xmlns:a16="http://schemas.microsoft.com/office/drawing/2014/main" id="{F24D6D0F-0F2D-DB0F-9401-4DC74B3F3484}"/>
                </a:ext>
              </a:extLst>
            </p:cNvPr>
            <p:cNvGrpSpPr/>
            <p:nvPr/>
          </p:nvGrpSpPr>
          <p:grpSpPr>
            <a:xfrm>
              <a:off x="567034" y="7498066"/>
              <a:ext cx="4609662" cy="923332"/>
              <a:chOff x="567034" y="7498066"/>
              <a:chExt cx="4609662" cy="92333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567034" y="8252823"/>
                <a:ext cx="168575" cy="168575"/>
              </a:xfrm>
              <a:custGeom>
                <a:avLst/>
                <a:gdLst/>
                <a:ahLst/>
                <a:cxnLst/>
                <a:rect l="l" t="t" r="r" b="b"/>
                <a:pathLst>
                  <a:path w="168575" h="168575">
                    <a:moveTo>
                      <a:pt x="0" y="0"/>
                    </a:moveTo>
                    <a:lnTo>
                      <a:pt x="168575" y="0"/>
                    </a:lnTo>
                    <a:lnTo>
                      <a:pt x="168575" y="168575"/>
                    </a:lnTo>
                    <a:lnTo>
                      <a:pt x="0" y="1685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4" name="Групиране 23">
                <a:extLst>
                  <a:ext uri="{FF2B5EF4-FFF2-40B4-BE49-F238E27FC236}">
                    <a16:creationId xmlns:a16="http://schemas.microsoft.com/office/drawing/2014/main" id="{7A53C304-3EB3-5073-E703-8F83FFD584FC}"/>
                  </a:ext>
                </a:extLst>
              </p:cNvPr>
              <p:cNvGrpSpPr/>
              <p:nvPr/>
            </p:nvGrpSpPr>
            <p:grpSpPr>
              <a:xfrm>
                <a:off x="567034" y="7498066"/>
                <a:ext cx="4609662" cy="923332"/>
                <a:chOff x="567034" y="7498066"/>
                <a:chExt cx="4609662" cy="923332"/>
              </a:xfrm>
            </p:grpSpPr>
            <p:sp>
              <p:nvSpPr>
                <p:cNvPr id="15" name="Freeform 15"/>
                <p:cNvSpPr/>
                <p:nvPr/>
              </p:nvSpPr>
              <p:spPr>
                <a:xfrm>
                  <a:off x="581746" y="7863457"/>
                  <a:ext cx="158767" cy="16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767" h="168575">
                      <a:moveTo>
                        <a:pt x="0" y="0"/>
                      </a:moveTo>
                      <a:lnTo>
                        <a:pt x="158767" y="0"/>
                      </a:lnTo>
                      <a:lnTo>
                        <a:pt x="158767" y="168575"/>
                      </a:lnTo>
                      <a:lnTo>
                        <a:pt x="0" y="1685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" name="Freeform 16"/>
                <p:cNvSpPr/>
                <p:nvPr/>
              </p:nvSpPr>
              <p:spPr>
                <a:xfrm>
                  <a:off x="567034" y="7498066"/>
                  <a:ext cx="168575" cy="16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575" h="168575">
                      <a:moveTo>
                        <a:pt x="0" y="0"/>
                      </a:moveTo>
                      <a:lnTo>
                        <a:pt x="168575" y="0"/>
                      </a:lnTo>
                      <a:lnTo>
                        <a:pt x="168575" y="168575"/>
                      </a:lnTo>
                      <a:lnTo>
                        <a:pt x="0" y="1685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4">
                    <a:extLs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828903" y="8238879"/>
                  <a:ext cx="2409070" cy="182519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l">
                    <a:lnSpc>
                      <a:spcPts val="1527"/>
                    </a:lnSpc>
                  </a:pPr>
                  <a:r>
                    <a:rPr lang="en-US" sz="1090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sturnetproject@gmail.com </a:t>
                  </a:r>
                </a:p>
              </p:txBody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823999" y="7858296"/>
                  <a:ext cx="4352697" cy="178895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l">
                    <a:lnSpc>
                      <a:spcPts val="1466"/>
                    </a:lnSpc>
                    <a:spcBef>
                      <a:spcPct val="0"/>
                    </a:spcBef>
                  </a:pPr>
                  <a:r>
                    <a:rPr lang="en-US" sz="1047" b="1" dirty="0" err="1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SturNet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 on: 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  <a:hlinkClick r:id="rId16"/>
                    </a:rPr>
                    <a:t>Facebook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, 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  <a:hlinkClick r:id="rId17"/>
                    </a:rPr>
                    <a:t>Linkedin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, 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  <a:hlinkClick r:id="rId18"/>
                    </a:rPr>
                    <a:t>Twitter</a:t>
                  </a:r>
                  <a:endParaRPr lang="en-US" sz="1047" b="1" dirty="0">
                    <a:solidFill>
                      <a:srgbClr val="27458F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B9F1E9C5-BB96-78AF-7B0A-A87C8A49B755}"/>
                    </a:ext>
                  </a:extLst>
                </p:cNvPr>
                <p:cNvSpPr txBox="1"/>
                <p:nvPr/>
              </p:nvSpPr>
              <p:spPr>
                <a:xfrm>
                  <a:off x="828903" y="7498066"/>
                  <a:ext cx="199049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1" name="TextBox 19">
              <a:extLst>
                <a:ext uri="{FF2B5EF4-FFF2-40B4-BE49-F238E27FC236}">
                  <a16:creationId xmlns:a16="http://schemas.microsoft.com/office/drawing/2014/main" id="{F340197B-1B6E-97DE-4847-995E82F7A513}"/>
                </a:ext>
              </a:extLst>
            </p:cNvPr>
            <p:cNvSpPr txBox="1"/>
            <p:nvPr/>
          </p:nvSpPr>
          <p:spPr>
            <a:xfrm>
              <a:off x="823999" y="7482216"/>
              <a:ext cx="4352697" cy="1788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466"/>
                </a:lnSpc>
                <a:spcBef>
                  <a:spcPct val="0"/>
                </a:spcBef>
              </a:pPr>
              <a:r>
                <a:rPr lang="en-US" sz="1047" b="1" dirty="0">
                  <a:solidFill>
                    <a:srgbClr val="27458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www.sturnet.eu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D2015-119C-2FB6-89BF-F02BA81C9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397F0B1B-080A-DD84-F983-0FF867FBE54A}"/>
              </a:ext>
            </a:extLst>
          </p:cNvPr>
          <p:cNvSpPr/>
          <p:nvPr/>
        </p:nvSpPr>
        <p:spPr>
          <a:xfrm>
            <a:off x="10674002" y="1176031"/>
            <a:ext cx="4551710" cy="1896770"/>
          </a:xfrm>
          <a:custGeom>
            <a:avLst/>
            <a:gdLst/>
            <a:ahLst/>
            <a:cxnLst/>
            <a:rect l="l" t="t" r="r" b="b"/>
            <a:pathLst>
              <a:path w="6383254" h="2728206">
                <a:moveTo>
                  <a:pt x="0" y="0"/>
                </a:moveTo>
                <a:lnTo>
                  <a:pt x="6383254" y="0"/>
                </a:lnTo>
                <a:lnTo>
                  <a:pt x="6383254" y="2728205"/>
                </a:lnTo>
                <a:lnTo>
                  <a:pt x="0" y="27282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0C80699D-9B5B-A988-3636-28313A47D41C}"/>
              </a:ext>
            </a:extLst>
          </p:cNvPr>
          <p:cNvGrpSpPr/>
          <p:nvPr/>
        </p:nvGrpSpPr>
        <p:grpSpPr>
          <a:xfrm>
            <a:off x="-690589" y="12839439"/>
            <a:ext cx="18288000" cy="2276260"/>
            <a:chOff x="0" y="4095975"/>
            <a:chExt cx="18288000" cy="2276260"/>
          </a:xfrm>
        </p:grpSpPr>
        <p:grpSp>
          <p:nvGrpSpPr>
            <p:cNvPr id="2" name="Group 2">
              <a:extLst>
                <a:ext uri="{FF2B5EF4-FFF2-40B4-BE49-F238E27FC236}">
                  <a16:creationId xmlns:a16="http://schemas.microsoft.com/office/drawing/2014/main" id="{864786A3-A32A-42D0-6B55-602366DEC9BC}"/>
                </a:ext>
              </a:extLst>
            </p:cNvPr>
            <p:cNvGrpSpPr/>
            <p:nvPr/>
          </p:nvGrpSpPr>
          <p:grpSpPr>
            <a:xfrm>
              <a:off x="0" y="4095975"/>
              <a:ext cx="18288000" cy="2276260"/>
              <a:chOff x="0" y="0"/>
              <a:chExt cx="8688391" cy="1081422"/>
            </a:xfrm>
          </p:grpSpPr>
          <p:sp>
            <p:nvSpPr>
              <p:cNvPr id="3" name="Freeform 3">
                <a:extLst>
                  <a:ext uri="{FF2B5EF4-FFF2-40B4-BE49-F238E27FC236}">
                    <a16:creationId xmlns:a16="http://schemas.microsoft.com/office/drawing/2014/main" id="{88D0AC4F-4562-7CEF-2A66-25839DFB73C9}"/>
                  </a:ext>
                </a:extLst>
              </p:cNvPr>
              <p:cNvSpPr/>
              <p:nvPr/>
            </p:nvSpPr>
            <p:spPr>
              <a:xfrm>
                <a:off x="0" y="0"/>
                <a:ext cx="8688391" cy="1081422"/>
              </a:xfrm>
              <a:custGeom>
                <a:avLst/>
                <a:gdLst/>
                <a:ahLst/>
                <a:cxnLst/>
                <a:rect l="l" t="t" r="r" b="b"/>
                <a:pathLst>
                  <a:path w="8688391" h="1081422">
                    <a:moveTo>
                      <a:pt x="0" y="0"/>
                    </a:moveTo>
                    <a:lnTo>
                      <a:pt x="8688391" y="0"/>
                    </a:lnTo>
                    <a:lnTo>
                      <a:pt x="8688391" y="1081422"/>
                    </a:lnTo>
                    <a:lnTo>
                      <a:pt x="0" y="108142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84998">
                      <a:alpha val="84500"/>
                    </a:srgbClr>
                  </a:gs>
                  <a:gs pos="100000">
                    <a:srgbClr val="29ACAA">
                      <a:alpha val="845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" name="TextBox 4">
                <a:extLst>
                  <a:ext uri="{FF2B5EF4-FFF2-40B4-BE49-F238E27FC236}">
                    <a16:creationId xmlns:a16="http://schemas.microsoft.com/office/drawing/2014/main" id="{83761005-3594-21B6-9BD1-C99D17E54BE5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8688391" cy="1090947"/>
              </a:xfrm>
              <a:prstGeom prst="rect">
                <a:avLst/>
              </a:prstGeom>
            </p:spPr>
            <p:txBody>
              <a:bodyPr lIns="10059" tIns="10059" rIns="10059" bIns="10059" rtlCol="0" anchor="ctr"/>
              <a:lstStyle/>
              <a:p>
                <a:pPr algn="ctr">
                  <a:lnSpc>
                    <a:spcPts val="1496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BB3A22F-D4D8-346A-0C74-1D3E5C9DE34E}"/>
                </a:ext>
              </a:extLst>
            </p:cNvPr>
            <p:cNvSpPr txBox="1"/>
            <p:nvPr/>
          </p:nvSpPr>
          <p:spPr>
            <a:xfrm>
              <a:off x="649496" y="4630538"/>
              <a:ext cx="16947915" cy="11366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 b="1" dirty="0">
                  <a:solidFill>
                    <a:srgbClr val="FCFCF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BSB00172 </a:t>
              </a:r>
              <a:r>
                <a:rPr lang="en-US" sz="3999" b="1" dirty="0" err="1">
                  <a:solidFill>
                    <a:srgbClr val="FCFCF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SturNet</a:t>
              </a:r>
              <a:endParaRPr lang="en-US" sz="3999" b="1" dirty="0">
                <a:solidFill>
                  <a:srgbClr val="FCFCFC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algn="ctr">
                <a:lnSpc>
                  <a:spcPts val="3499"/>
                </a:lnSpc>
              </a:pPr>
              <a:r>
                <a:rPr lang="en-US" sz="2499" b="1" dirty="0">
                  <a:solidFill>
                    <a:srgbClr val="FCFCFC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Network for the Preservation of Sturgeon and for the Sustainability of the Black Sea Basin Ecosystem</a:t>
              </a:r>
            </a:p>
          </p:txBody>
        </p:sp>
      </p:grpSp>
      <p:grpSp>
        <p:nvGrpSpPr>
          <p:cNvPr id="23" name="Групиране 22">
            <a:extLst>
              <a:ext uri="{FF2B5EF4-FFF2-40B4-BE49-F238E27FC236}">
                <a16:creationId xmlns:a16="http://schemas.microsoft.com/office/drawing/2014/main" id="{77902080-C1E1-7C6D-666B-758F03B19B10}"/>
              </a:ext>
            </a:extLst>
          </p:cNvPr>
          <p:cNvGrpSpPr/>
          <p:nvPr/>
        </p:nvGrpSpPr>
        <p:grpSpPr>
          <a:xfrm>
            <a:off x="14112860" y="10789383"/>
            <a:ext cx="3484551" cy="2174754"/>
            <a:chOff x="14112860" y="7676144"/>
            <a:chExt cx="3484551" cy="217475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FD4C44A-6247-8597-9260-B37425667D20}"/>
                </a:ext>
              </a:extLst>
            </p:cNvPr>
            <p:cNvSpPr/>
            <p:nvPr/>
          </p:nvSpPr>
          <p:spPr>
            <a:xfrm>
              <a:off x="16408210" y="8665701"/>
              <a:ext cx="1189201" cy="1185197"/>
            </a:xfrm>
            <a:custGeom>
              <a:avLst/>
              <a:gdLst/>
              <a:ahLst/>
              <a:cxnLst/>
              <a:rect l="l" t="t" r="r" b="b"/>
              <a:pathLst>
                <a:path w="1189201" h="1185197">
                  <a:moveTo>
                    <a:pt x="0" y="0"/>
                  </a:moveTo>
                  <a:lnTo>
                    <a:pt x="1189201" y="0"/>
                  </a:lnTo>
                  <a:lnTo>
                    <a:pt x="1189201" y="1185198"/>
                  </a:lnTo>
                  <a:lnTo>
                    <a:pt x="0" y="11851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FD46949-2AE8-886E-F6E3-CD43136BAAC3}"/>
                </a:ext>
              </a:extLst>
            </p:cNvPr>
            <p:cNvSpPr txBox="1"/>
            <p:nvPr/>
          </p:nvSpPr>
          <p:spPr>
            <a:xfrm>
              <a:off x="14112860" y="7676144"/>
              <a:ext cx="3484551" cy="7452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022"/>
                </a:lnSpc>
              </a:pPr>
              <a:r>
                <a:rPr lang="en-US" sz="2159" b="1" dirty="0" err="1">
                  <a:solidFill>
                    <a:srgbClr val="1EB2A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Programme</a:t>
              </a:r>
              <a:r>
                <a:rPr lang="en-US" sz="2159" b="1" dirty="0">
                  <a:solidFill>
                    <a:srgbClr val="1EB2A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priority: </a:t>
              </a:r>
            </a:p>
            <a:p>
              <a:pPr algn="r">
                <a:lnSpc>
                  <a:spcPts val="3022"/>
                </a:lnSpc>
              </a:pPr>
              <a:r>
                <a:rPr lang="en-US" sz="2159" b="1" dirty="0">
                  <a:solidFill>
                    <a:srgbClr val="1EB2A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Blue and Smart Region</a:t>
              </a:r>
            </a:p>
          </p:txBody>
        </p:sp>
      </p:grpSp>
      <p:grpSp>
        <p:nvGrpSpPr>
          <p:cNvPr id="43" name="Групиране 42">
            <a:extLst>
              <a:ext uri="{FF2B5EF4-FFF2-40B4-BE49-F238E27FC236}">
                <a16:creationId xmlns:a16="http://schemas.microsoft.com/office/drawing/2014/main" id="{1841DA6D-3F9E-4B42-926E-A7C7D8B6BFA5}"/>
              </a:ext>
            </a:extLst>
          </p:cNvPr>
          <p:cNvGrpSpPr/>
          <p:nvPr/>
        </p:nvGrpSpPr>
        <p:grpSpPr>
          <a:xfrm>
            <a:off x="3802783" y="11869609"/>
            <a:ext cx="7525587" cy="801067"/>
            <a:chOff x="567034" y="8975872"/>
            <a:chExt cx="7525587" cy="801067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AB03671-1A99-DF97-CE50-E16F23E4DD7A}"/>
                </a:ext>
              </a:extLst>
            </p:cNvPr>
            <p:cNvSpPr/>
            <p:nvPr/>
          </p:nvSpPr>
          <p:spPr>
            <a:xfrm>
              <a:off x="567034" y="8975872"/>
              <a:ext cx="801067" cy="801067"/>
            </a:xfrm>
            <a:custGeom>
              <a:avLst/>
              <a:gdLst/>
              <a:ahLst/>
              <a:cxnLst/>
              <a:rect l="l" t="t" r="r" b="b"/>
              <a:pathLst>
                <a:path w="801067" h="801067">
                  <a:moveTo>
                    <a:pt x="0" y="0"/>
                  </a:moveTo>
                  <a:lnTo>
                    <a:pt x="801067" y="0"/>
                  </a:lnTo>
                  <a:lnTo>
                    <a:pt x="801067" y="801067"/>
                  </a:lnTo>
                  <a:lnTo>
                    <a:pt x="0" y="801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4B10852-97BD-3E17-63FA-EC8F0111420D}"/>
                </a:ext>
              </a:extLst>
            </p:cNvPr>
            <p:cNvSpPr/>
            <p:nvPr/>
          </p:nvSpPr>
          <p:spPr>
            <a:xfrm>
              <a:off x="3481655" y="8975872"/>
              <a:ext cx="1199959" cy="767974"/>
            </a:xfrm>
            <a:custGeom>
              <a:avLst/>
              <a:gdLst/>
              <a:ahLst/>
              <a:cxnLst/>
              <a:rect l="l" t="t" r="r" b="b"/>
              <a:pathLst>
                <a:path w="1199959" h="767974">
                  <a:moveTo>
                    <a:pt x="0" y="0"/>
                  </a:moveTo>
                  <a:lnTo>
                    <a:pt x="1199959" y="0"/>
                  </a:lnTo>
                  <a:lnTo>
                    <a:pt x="1199959" y="767974"/>
                  </a:lnTo>
                  <a:lnTo>
                    <a:pt x="0" y="7679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B88FCD1-E27E-1EA6-38B4-2DF390800906}"/>
                </a:ext>
              </a:extLst>
            </p:cNvPr>
            <p:cNvSpPr/>
            <p:nvPr/>
          </p:nvSpPr>
          <p:spPr>
            <a:xfrm>
              <a:off x="1627969" y="9141635"/>
              <a:ext cx="1572590" cy="513713"/>
            </a:xfrm>
            <a:custGeom>
              <a:avLst/>
              <a:gdLst/>
              <a:ahLst/>
              <a:cxnLst/>
              <a:rect l="l" t="t" r="r" b="b"/>
              <a:pathLst>
                <a:path w="1572590" h="513713">
                  <a:moveTo>
                    <a:pt x="0" y="0"/>
                  </a:moveTo>
                  <a:lnTo>
                    <a:pt x="1572590" y="0"/>
                  </a:lnTo>
                  <a:lnTo>
                    <a:pt x="1572590" y="513713"/>
                  </a:lnTo>
                  <a:lnTo>
                    <a:pt x="0" y="513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022289F-C3A1-CFDE-FE39-0C9B4B26B179}"/>
                </a:ext>
              </a:extLst>
            </p:cNvPr>
            <p:cNvSpPr/>
            <p:nvPr/>
          </p:nvSpPr>
          <p:spPr>
            <a:xfrm>
              <a:off x="4785748" y="9093905"/>
              <a:ext cx="1272055" cy="649941"/>
            </a:xfrm>
            <a:custGeom>
              <a:avLst/>
              <a:gdLst/>
              <a:ahLst/>
              <a:cxnLst/>
              <a:rect l="l" t="t" r="r" b="b"/>
              <a:pathLst>
                <a:path w="1272055" h="649941">
                  <a:moveTo>
                    <a:pt x="0" y="0"/>
                  </a:moveTo>
                  <a:lnTo>
                    <a:pt x="1272055" y="0"/>
                  </a:lnTo>
                  <a:lnTo>
                    <a:pt x="1272055" y="649941"/>
                  </a:lnTo>
                  <a:lnTo>
                    <a:pt x="0" y="649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031D5BF2-06F1-5243-4F64-0F0EE7A6BCEB}"/>
                </a:ext>
              </a:extLst>
            </p:cNvPr>
            <p:cNvSpPr/>
            <p:nvPr/>
          </p:nvSpPr>
          <p:spPr>
            <a:xfrm>
              <a:off x="6812461" y="9019995"/>
              <a:ext cx="1280160" cy="756895"/>
            </a:xfrm>
            <a:custGeom>
              <a:avLst/>
              <a:gdLst/>
              <a:ahLst/>
              <a:cxnLst/>
              <a:rect l="l" t="t" r="r" b="b"/>
              <a:pathLst>
                <a:path w="1280160" h="756895">
                  <a:moveTo>
                    <a:pt x="0" y="0"/>
                  </a:moveTo>
                  <a:lnTo>
                    <a:pt x="1280160" y="0"/>
                  </a:lnTo>
                  <a:lnTo>
                    <a:pt x="1280160" y="756895"/>
                  </a:lnTo>
                  <a:lnTo>
                    <a:pt x="0" y="7568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11D32FE-FF4F-6A62-CACC-FFB6AFED5E73}"/>
                </a:ext>
              </a:extLst>
            </p:cNvPr>
            <p:cNvSpPr/>
            <p:nvPr/>
          </p:nvSpPr>
          <p:spPr>
            <a:xfrm>
              <a:off x="6024635" y="9093905"/>
              <a:ext cx="683050" cy="609074"/>
            </a:xfrm>
            <a:custGeom>
              <a:avLst/>
              <a:gdLst/>
              <a:ahLst/>
              <a:cxnLst/>
              <a:rect l="l" t="t" r="r" b="b"/>
              <a:pathLst>
                <a:path w="683050" h="609074">
                  <a:moveTo>
                    <a:pt x="0" y="0"/>
                  </a:moveTo>
                  <a:lnTo>
                    <a:pt x="683051" y="0"/>
                  </a:lnTo>
                  <a:lnTo>
                    <a:pt x="683051" y="609074"/>
                  </a:lnTo>
                  <a:lnTo>
                    <a:pt x="0" y="609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Групиране 25">
            <a:extLst>
              <a:ext uri="{FF2B5EF4-FFF2-40B4-BE49-F238E27FC236}">
                <a16:creationId xmlns:a16="http://schemas.microsoft.com/office/drawing/2014/main" id="{82AF6A8F-0E35-D56E-24C2-7BB097405B36}"/>
              </a:ext>
            </a:extLst>
          </p:cNvPr>
          <p:cNvGrpSpPr/>
          <p:nvPr/>
        </p:nvGrpSpPr>
        <p:grpSpPr>
          <a:xfrm>
            <a:off x="-528028" y="11449843"/>
            <a:ext cx="4609662" cy="939182"/>
            <a:chOff x="567034" y="7482216"/>
            <a:chExt cx="4609662" cy="939182"/>
          </a:xfrm>
        </p:grpSpPr>
        <p:grpSp>
          <p:nvGrpSpPr>
            <p:cNvPr id="25" name="Групиране 24">
              <a:extLst>
                <a:ext uri="{FF2B5EF4-FFF2-40B4-BE49-F238E27FC236}">
                  <a16:creationId xmlns:a16="http://schemas.microsoft.com/office/drawing/2014/main" id="{2F39D7D2-1A9C-69E8-ABF6-B5521B2BA2E2}"/>
                </a:ext>
              </a:extLst>
            </p:cNvPr>
            <p:cNvGrpSpPr/>
            <p:nvPr/>
          </p:nvGrpSpPr>
          <p:grpSpPr>
            <a:xfrm>
              <a:off x="567034" y="7498066"/>
              <a:ext cx="4609662" cy="923332"/>
              <a:chOff x="567034" y="7498066"/>
              <a:chExt cx="4609662" cy="923332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8D14857-4B80-8E3D-5D72-81924C6DDE49}"/>
                  </a:ext>
                </a:extLst>
              </p:cNvPr>
              <p:cNvSpPr/>
              <p:nvPr/>
            </p:nvSpPr>
            <p:spPr>
              <a:xfrm>
                <a:off x="567034" y="8252823"/>
                <a:ext cx="168575" cy="168575"/>
              </a:xfrm>
              <a:custGeom>
                <a:avLst/>
                <a:gdLst/>
                <a:ahLst/>
                <a:cxnLst/>
                <a:rect l="l" t="t" r="r" b="b"/>
                <a:pathLst>
                  <a:path w="168575" h="168575">
                    <a:moveTo>
                      <a:pt x="0" y="0"/>
                    </a:moveTo>
                    <a:lnTo>
                      <a:pt x="168575" y="0"/>
                    </a:lnTo>
                    <a:lnTo>
                      <a:pt x="168575" y="168575"/>
                    </a:lnTo>
                    <a:lnTo>
                      <a:pt x="0" y="1685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4" name="Групиране 23">
                <a:extLst>
                  <a:ext uri="{FF2B5EF4-FFF2-40B4-BE49-F238E27FC236}">
                    <a16:creationId xmlns:a16="http://schemas.microsoft.com/office/drawing/2014/main" id="{88CAF9A9-A210-BACC-4576-9A825F87C180}"/>
                  </a:ext>
                </a:extLst>
              </p:cNvPr>
              <p:cNvGrpSpPr/>
              <p:nvPr/>
            </p:nvGrpSpPr>
            <p:grpSpPr>
              <a:xfrm>
                <a:off x="567034" y="7498066"/>
                <a:ext cx="4609662" cy="923332"/>
                <a:chOff x="567034" y="7498066"/>
                <a:chExt cx="4609662" cy="923332"/>
              </a:xfrm>
            </p:grpSpPr>
            <p:sp>
              <p:nvSpPr>
                <p:cNvPr id="15" name="Freeform 15">
                  <a:extLst>
                    <a:ext uri="{FF2B5EF4-FFF2-40B4-BE49-F238E27FC236}">
                      <a16:creationId xmlns:a16="http://schemas.microsoft.com/office/drawing/2014/main" id="{03D09AAE-610F-A93F-3EDD-01818D57DF67}"/>
                    </a:ext>
                  </a:extLst>
                </p:cNvPr>
                <p:cNvSpPr/>
                <p:nvPr/>
              </p:nvSpPr>
              <p:spPr>
                <a:xfrm>
                  <a:off x="581746" y="7863457"/>
                  <a:ext cx="158767" cy="16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767" h="168575">
                      <a:moveTo>
                        <a:pt x="0" y="0"/>
                      </a:moveTo>
                      <a:lnTo>
                        <a:pt x="158767" y="0"/>
                      </a:lnTo>
                      <a:lnTo>
                        <a:pt x="158767" y="168575"/>
                      </a:lnTo>
                      <a:lnTo>
                        <a:pt x="0" y="1685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" name="Freeform 16">
                  <a:extLst>
                    <a:ext uri="{FF2B5EF4-FFF2-40B4-BE49-F238E27FC236}">
                      <a16:creationId xmlns:a16="http://schemas.microsoft.com/office/drawing/2014/main" id="{29B6033C-5FC7-4CC9-2EFC-681E218C87E1}"/>
                    </a:ext>
                  </a:extLst>
                </p:cNvPr>
                <p:cNvSpPr/>
                <p:nvPr/>
              </p:nvSpPr>
              <p:spPr>
                <a:xfrm>
                  <a:off x="567034" y="7498066"/>
                  <a:ext cx="168575" cy="16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575" h="168575">
                      <a:moveTo>
                        <a:pt x="0" y="0"/>
                      </a:moveTo>
                      <a:lnTo>
                        <a:pt x="168575" y="0"/>
                      </a:lnTo>
                      <a:lnTo>
                        <a:pt x="168575" y="168575"/>
                      </a:lnTo>
                      <a:lnTo>
                        <a:pt x="0" y="1685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4">
                    <a:extLs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TextBox 18">
                  <a:extLst>
                    <a:ext uri="{FF2B5EF4-FFF2-40B4-BE49-F238E27FC236}">
                      <a16:creationId xmlns:a16="http://schemas.microsoft.com/office/drawing/2014/main" id="{BAEAC3F0-0B86-88F7-202C-1F3F7D6FB92A}"/>
                    </a:ext>
                  </a:extLst>
                </p:cNvPr>
                <p:cNvSpPr txBox="1"/>
                <p:nvPr/>
              </p:nvSpPr>
              <p:spPr>
                <a:xfrm>
                  <a:off x="828903" y="8238879"/>
                  <a:ext cx="2409070" cy="182519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l">
                    <a:lnSpc>
                      <a:spcPts val="1527"/>
                    </a:lnSpc>
                  </a:pPr>
                  <a:r>
                    <a:rPr lang="en-US" sz="1090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sturnetproject@gmail.com </a:t>
                  </a:r>
                </a:p>
              </p:txBody>
            </p:sp>
            <p:sp>
              <p:nvSpPr>
                <p:cNvPr id="19" name="TextBox 19">
                  <a:extLst>
                    <a:ext uri="{FF2B5EF4-FFF2-40B4-BE49-F238E27FC236}">
                      <a16:creationId xmlns:a16="http://schemas.microsoft.com/office/drawing/2014/main" id="{129E4F61-CFE7-F1F4-82F8-D90566BF5432}"/>
                    </a:ext>
                  </a:extLst>
                </p:cNvPr>
                <p:cNvSpPr txBox="1"/>
                <p:nvPr/>
              </p:nvSpPr>
              <p:spPr>
                <a:xfrm>
                  <a:off x="823999" y="7858296"/>
                  <a:ext cx="4352697" cy="178895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l">
                    <a:lnSpc>
                      <a:spcPts val="1466"/>
                    </a:lnSpc>
                    <a:spcBef>
                      <a:spcPct val="0"/>
                    </a:spcBef>
                  </a:pPr>
                  <a:r>
                    <a:rPr lang="en-US" sz="1047" b="1" dirty="0" err="1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SturNet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 on: 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  <a:hlinkClick r:id="rId16"/>
                    </a:rPr>
                    <a:t>Facebook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, 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  <a:hlinkClick r:id="rId17"/>
                    </a:rPr>
                    <a:t>Linkedin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, 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  <a:hlinkClick r:id="rId18"/>
                    </a:rPr>
                    <a:t>Twitter</a:t>
                  </a:r>
                  <a:endParaRPr lang="en-US" sz="1047" b="1" dirty="0">
                    <a:solidFill>
                      <a:srgbClr val="27458F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6624864-FB39-A329-470D-41D3BD9CEF53}"/>
                    </a:ext>
                  </a:extLst>
                </p:cNvPr>
                <p:cNvSpPr txBox="1"/>
                <p:nvPr/>
              </p:nvSpPr>
              <p:spPr>
                <a:xfrm>
                  <a:off x="828903" y="7498066"/>
                  <a:ext cx="199049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1" name="TextBox 19">
              <a:extLst>
                <a:ext uri="{FF2B5EF4-FFF2-40B4-BE49-F238E27FC236}">
                  <a16:creationId xmlns:a16="http://schemas.microsoft.com/office/drawing/2014/main" id="{E96FA052-0D2D-9B65-43B3-EEDF628122CC}"/>
                </a:ext>
              </a:extLst>
            </p:cNvPr>
            <p:cNvSpPr txBox="1"/>
            <p:nvPr/>
          </p:nvSpPr>
          <p:spPr>
            <a:xfrm>
              <a:off x="823999" y="7482216"/>
              <a:ext cx="4352697" cy="1788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466"/>
                </a:lnSpc>
                <a:spcBef>
                  <a:spcPct val="0"/>
                </a:spcBef>
              </a:pPr>
              <a:r>
                <a:rPr lang="en-US" sz="1047" b="1" dirty="0">
                  <a:solidFill>
                    <a:srgbClr val="27458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www.sturnet.eu</a:t>
              </a:r>
            </a:p>
          </p:txBody>
        </p:sp>
      </p:grpSp>
      <p:sp>
        <p:nvSpPr>
          <p:cNvPr id="44" name="Текстово поле 43">
            <a:extLst>
              <a:ext uri="{FF2B5EF4-FFF2-40B4-BE49-F238E27FC236}">
                <a16:creationId xmlns:a16="http://schemas.microsoft.com/office/drawing/2014/main" id="{0BB2D209-64B1-A4E7-96CC-FD47DCEB219B}"/>
              </a:ext>
            </a:extLst>
          </p:cNvPr>
          <p:cNvSpPr txBox="1"/>
          <p:nvPr/>
        </p:nvSpPr>
        <p:spPr>
          <a:xfrm>
            <a:off x="10674002" y="3473095"/>
            <a:ext cx="563668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0" i="0" u="none" strike="noStrike" baseline="0" dirty="0">
                <a:solidFill>
                  <a:srgbClr val="FF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Critically</a:t>
            </a:r>
            <a:r>
              <a:rPr lang="en-GB" sz="3200" b="0" i="0" u="none" strike="noStrike" baseline="0" dirty="0">
                <a:solidFill>
                  <a:srgbClr val="FF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</a:t>
            </a:r>
            <a:r>
              <a:rPr lang="pl-PL" sz="3200" b="0" i="0" u="none" strike="noStrike" baseline="0" dirty="0">
                <a:solidFill>
                  <a:srgbClr val="FF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endangered</a:t>
            </a:r>
            <a:endParaRPr lang="bg-BG" sz="3200" dirty="0">
              <a:solidFill>
                <a:srgbClr val="FF000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</a:endParaRPr>
          </a:p>
          <a:p>
            <a:pPr algn="l"/>
            <a:endParaRPr lang="en-GB" sz="3200" dirty="0"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</a:endParaRPr>
          </a:p>
          <a:p>
            <a:pPr algn="l"/>
            <a:r>
              <a:rPr lang="en-GB" sz="3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S</a:t>
            </a:r>
            <a:r>
              <a:rPr lang="pl-PL" sz="3200" b="0" i="0" u="none" strike="noStrike" baseline="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turgeons, are</a:t>
            </a:r>
            <a:r>
              <a:rPr lang="en-GB" sz="3200" b="0" i="0" u="none" strike="noStrike" baseline="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</a:t>
            </a:r>
            <a:r>
              <a:rPr lang="en-US" sz="3200" b="0" i="0" u="none" strike="noStrike" baseline="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among the world's most valuable wildlife resources, but today are the most threatened animals on</a:t>
            </a:r>
          </a:p>
          <a:p>
            <a:pPr algn="l"/>
            <a:r>
              <a:rPr lang="pl-PL" sz="3200" b="0" i="0" u="none" strike="noStrike" baseline="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the IUCN</a:t>
            </a:r>
            <a:endParaRPr lang="en-GB" sz="3200" b="0" i="0" u="none" strike="noStrike" baseline="0" dirty="0"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</a:endParaRPr>
          </a:p>
        </p:txBody>
      </p:sp>
      <p:grpSp>
        <p:nvGrpSpPr>
          <p:cNvPr id="28" name="Group 2">
            <a:extLst>
              <a:ext uri="{FF2B5EF4-FFF2-40B4-BE49-F238E27FC236}">
                <a16:creationId xmlns:a16="http://schemas.microsoft.com/office/drawing/2014/main" id="{4C653303-81FC-56B6-CB44-02D8D0691912}"/>
              </a:ext>
            </a:extLst>
          </p:cNvPr>
          <p:cNvGrpSpPr/>
          <p:nvPr/>
        </p:nvGrpSpPr>
        <p:grpSpPr>
          <a:xfrm>
            <a:off x="0" y="9843297"/>
            <a:ext cx="18288000" cy="430336"/>
            <a:chOff x="0" y="0"/>
            <a:chExt cx="2709333" cy="63753"/>
          </a:xfrm>
        </p:grpSpPr>
        <p:sp>
          <p:nvSpPr>
            <p:cNvPr id="33" name="Freeform 3">
              <a:extLst>
                <a:ext uri="{FF2B5EF4-FFF2-40B4-BE49-F238E27FC236}">
                  <a16:creationId xmlns:a16="http://schemas.microsoft.com/office/drawing/2014/main" id="{521100CF-3482-899B-8CEC-DD085FAEA2FC}"/>
                </a:ext>
              </a:extLst>
            </p:cNvPr>
            <p:cNvSpPr/>
            <p:nvPr/>
          </p:nvSpPr>
          <p:spPr>
            <a:xfrm>
              <a:off x="0" y="0"/>
              <a:ext cx="2709333" cy="63753"/>
            </a:xfrm>
            <a:custGeom>
              <a:avLst/>
              <a:gdLst/>
              <a:ahLst/>
              <a:cxnLst/>
              <a:rect l="l" t="t" r="r" b="b"/>
              <a:pathLst>
                <a:path w="2709333" h="63753">
                  <a:moveTo>
                    <a:pt x="0" y="0"/>
                  </a:moveTo>
                  <a:lnTo>
                    <a:pt x="2709333" y="0"/>
                  </a:lnTo>
                  <a:lnTo>
                    <a:pt x="2709333" y="63753"/>
                  </a:lnTo>
                  <a:lnTo>
                    <a:pt x="0" y="63753"/>
                  </a:lnTo>
                  <a:close/>
                </a:path>
              </a:pathLst>
            </a:custGeom>
            <a:gradFill rotWithShape="1">
              <a:gsLst>
                <a:gs pos="0">
                  <a:srgbClr val="284998">
                    <a:alpha val="84500"/>
                  </a:srgbClr>
                </a:gs>
                <a:gs pos="100000">
                  <a:srgbClr val="29ACAA">
                    <a:alpha val="845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">
              <a:extLst>
                <a:ext uri="{FF2B5EF4-FFF2-40B4-BE49-F238E27FC236}">
                  <a16:creationId xmlns:a16="http://schemas.microsoft.com/office/drawing/2014/main" id="{94E98670-94A6-6DAF-2613-510930E297E5}"/>
                </a:ext>
              </a:extLst>
            </p:cNvPr>
            <p:cNvSpPr txBox="1"/>
            <p:nvPr/>
          </p:nvSpPr>
          <p:spPr>
            <a:xfrm>
              <a:off x="0" y="-66675"/>
              <a:ext cx="2709333" cy="130428"/>
            </a:xfrm>
            <a:prstGeom prst="rect">
              <a:avLst/>
            </a:prstGeom>
          </p:spPr>
          <p:txBody>
            <a:bodyPr lIns="32258" tIns="32258" rIns="32258" bIns="32258" rtlCol="0" anchor="ctr"/>
            <a:lstStyle/>
            <a:p>
              <a:pPr algn="ctr">
                <a:lnSpc>
                  <a:spcPts val="4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5" name="Group 2">
            <a:extLst>
              <a:ext uri="{FF2B5EF4-FFF2-40B4-BE49-F238E27FC236}">
                <a16:creationId xmlns:a16="http://schemas.microsoft.com/office/drawing/2014/main" id="{0650F0F1-3A6D-A70E-B535-8BC3D626D78F}"/>
              </a:ext>
            </a:extLst>
          </p:cNvPr>
          <p:cNvGrpSpPr/>
          <p:nvPr/>
        </p:nvGrpSpPr>
        <p:grpSpPr>
          <a:xfrm>
            <a:off x="4762" y="-68877"/>
            <a:ext cx="18288000" cy="430336"/>
            <a:chOff x="0" y="0"/>
            <a:chExt cx="2709333" cy="63753"/>
          </a:xfrm>
        </p:grpSpPr>
        <p:sp>
          <p:nvSpPr>
            <p:cNvPr id="46" name="Freeform 3">
              <a:extLst>
                <a:ext uri="{FF2B5EF4-FFF2-40B4-BE49-F238E27FC236}">
                  <a16:creationId xmlns:a16="http://schemas.microsoft.com/office/drawing/2014/main" id="{B35887DF-CEB9-801D-6C56-1BBA907D14F8}"/>
                </a:ext>
              </a:extLst>
            </p:cNvPr>
            <p:cNvSpPr/>
            <p:nvPr/>
          </p:nvSpPr>
          <p:spPr>
            <a:xfrm>
              <a:off x="0" y="0"/>
              <a:ext cx="2709333" cy="63753"/>
            </a:xfrm>
            <a:custGeom>
              <a:avLst/>
              <a:gdLst/>
              <a:ahLst/>
              <a:cxnLst/>
              <a:rect l="l" t="t" r="r" b="b"/>
              <a:pathLst>
                <a:path w="2709333" h="63753">
                  <a:moveTo>
                    <a:pt x="0" y="0"/>
                  </a:moveTo>
                  <a:lnTo>
                    <a:pt x="2709333" y="0"/>
                  </a:lnTo>
                  <a:lnTo>
                    <a:pt x="2709333" y="63753"/>
                  </a:lnTo>
                  <a:lnTo>
                    <a:pt x="0" y="63753"/>
                  </a:lnTo>
                  <a:close/>
                </a:path>
              </a:pathLst>
            </a:custGeom>
            <a:gradFill rotWithShape="1">
              <a:gsLst>
                <a:gs pos="0">
                  <a:srgbClr val="284998">
                    <a:alpha val="84500"/>
                  </a:srgbClr>
                </a:gs>
                <a:gs pos="100000">
                  <a:srgbClr val="29ACAA">
                    <a:alpha val="845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">
              <a:extLst>
                <a:ext uri="{FF2B5EF4-FFF2-40B4-BE49-F238E27FC236}">
                  <a16:creationId xmlns:a16="http://schemas.microsoft.com/office/drawing/2014/main" id="{061D254A-0A07-4A17-CE0C-2889D7EA38EE}"/>
                </a:ext>
              </a:extLst>
            </p:cNvPr>
            <p:cNvSpPr txBox="1"/>
            <p:nvPr/>
          </p:nvSpPr>
          <p:spPr>
            <a:xfrm>
              <a:off x="0" y="-66675"/>
              <a:ext cx="2709333" cy="130428"/>
            </a:xfrm>
            <a:prstGeom prst="rect">
              <a:avLst/>
            </a:prstGeom>
          </p:spPr>
          <p:txBody>
            <a:bodyPr lIns="32258" tIns="32258" rIns="32258" bIns="32258" rtlCol="0" anchor="ctr"/>
            <a:lstStyle/>
            <a:p>
              <a:pPr algn="ctr">
                <a:lnSpc>
                  <a:spcPts val="4800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48" name="Picture 47" descr="Several fish in water&#10;&#10;AI-generated content may be incorrect.">
            <a:extLst>
              <a:ext uri="{FF2B5EF4-FFF2-40B4-BE49-F238E27FC236}">
                <a16:creationId xmlns:a16="http://schemas.microsoft.com/office/drawing/2014/main" id="{6464D894-7B58-6FF8-8700-470A107771D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459"/>
            <a:ext cx="9724545" cy="9506441"/>
          </a:xfrm>
          <a:prstGeom prst="rect">
            <a:avLst/>
          </a:prstGeom>
        </p:spPr>
      </p:pic>
      <p:sp>
        <p:nvSpPr>
          <p:cNvPr id="49" name="TextBox 19">
            <a:extLst>
              <a:ext uri="{FF2B5EF4-FFF2-40B4-BE49-F238E27FC236}">
                <a16:creationId xmlns:a16="http://schemas.microsoft.com/office/drawing/2014/main" id="{B126B1D2-1655-963E-D086-0A2BEFB66071}"/>
              </a:ext>
            </a:extLst>
          </p:cNvPr>
          <p:cNvSpPr txBox="1"/>
          <p:nvPr/>
        </p:nvSpPr>
        <p:spPr>
          <a:xfrm>
            <a:off x="450726" y="9291200"/>
            <a:ext cx="4352697" cy="18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66"/>
              </a:lnSpc>
              <a:spcBef>
                <a:spcPct val="0"/>
              </a:spcBef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www.sturnet.eu</a:t>
            </a:r>
          </a:p>
        </p:txBody>
      </p:sp>
      <p:pic>
        <p:nvPicPr>
          <p:cNvPr id="50" name="Picture 49" descr="A blue and black globe&#10;&#10;AI-generated content may be incorrect.">
            <a:extLst>
              <a:ext uri="{FF2B5EF4-FFF2-40B4-BE49-F238E27FC236}">
                <a16:creationId xmlns:a16="http://schemas.microsoft.com/office/drawing/2014/main" id="{5D2A7B37-E1DA-BD2D-4CEB-9303BCFFE1B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301224"/>
            <a:ext cx="184026" cy="18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744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338" y="-28575"/>
            <a:ext cx="6135316" cy="10287000"/>
            <a:chOff x="0" y="0"/>
            <a:chExt cx="2709333" cy="45427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333" cy="4542702"/>
            </a:xfrm>
            <a:custGeom>
              <a:avLst/>
              <a:gdLst/>
              <a:ahLst/>
              <a:cxnLst/>
              <a:rect l="l" t="t" r="r" b="b"/>
              <a:pathLst>
                <a:path w="2709333" h="4542702">
                  <a:moveTo>
                    <a:pt x="0" y="0"/>
                  </a:moveTo>
                  <a:lnTo>
                    <a:pt x="2709333" y="0"/>
                  </a:lnTo>
                  <a:lnTo>
                    <a:pt x="2709333" y="4542702"/>
                  </a:lnTo>
                  <a:lnTo>
                    <a:pt x="0" y="4542702"/>
                  </a:lnTo>
                  <a:close/>
                </a:path>
              </a:pathLst>
            </a:custGeom>
            <a:gradFill rotWithShape="1">
              <a:gsLst>
                <a:gs pos="0">
                  <a:srgbClr val="284998">
                    <a:alpha val="84500"/>
                  </a:srgbClr>
                </a:gs>
                <a:gs pos="100000">
                  <a:srgbClr val="29ACAA">
                    <a:alpha val="845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709333" cy="4561752"/>
            </a:xfrm>
            <a:prstGeom prst="rect">
              <a:avLst/>
            </a:prstGeom>
          </p:spPr>
          <p:txBody>
            <a:bodyPr lIns="10822" tIns="10822" rIns="10822" bIns="10822" rtlCol="0" anchor="ctr"/>
            <a:lstStyle/>
            <a:p>
              <a:pPr algn="ctr">
                <a:lnSpc>
                  <a:spcPts val="16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63785" y="7200900"/>
            <a:ext cx="5848715" cy="2756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48"/>
              </a:lnSpc>
            </a:pPr>
            <a:r>
              <a:rPr lang="en-US" sz="2248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Project Duration: 30 months </a:t>
            </a:r>
          </a:p>
          <a:p>
            <a:pPr algn="just">
              <a:lnSpc>
                <a:spcPts val="3148"/>
              </a:lnSpc>
            </a:pPr>
            <a:r>
              <a:rPr lang="en-US" sz="2248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08/2024 - 02/2027</a:t>
            </a:r>
          </a:p>
          <a:p>
            <a:pPr algn="just">
              <a:lnSpc>
                <a:spcPts val="3148"/>
              </a:lnSpc>
            </a:pPr>
            <a:endParaRPr lang="en-US" sz="2248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3148"/>
              </a:lnSpc>
            </a:pPr>
            <a:r>
              <a:rPr lang="en-US" sz="2248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Total budget: 1 148 409,60 Euros</a:t>
            </a:r>
          </a:p>
          <a:p>
            <a:pPr algn="just">
              <a:lnSpc>
                <a:spcPts val="3148"/>
              </a:lnSpc>
            </a:pPr>
            <a:endParaRPr lang="en-US" sz="2248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3148"/>
              </a:lnSpc>
            </a:pPr>
            <a:r>
              <a:rPr lang="en-US" sz="2248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EU funding: 1 033 568,60 Euros</a:t>
            </a:r>
          </a:p>
          <a:p>
            <a:pPr algn="just">
              <a:lnSpc>
                <a:spcPts val="3148"/>
              </a:lnSpc>
            </a:pPr>
            <a:endParaRPr lang="en-US" sz="2248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Текстово поле 16">
            <a:extLst>
              <a:ext uri="{FF2B5EF4-FFF2-40B4-BE49-F238E27FC236}">
                <a16:creationId xmlns:a16="http://schemas.microsoft.com/office/drawing/2014/main" id="{8949EC2D-474A-52A3-BFAE-75D905382E9C}"/>
              </a:ext>
            </a:extLst>
          </p:cNvPr>
          <p:cNvSpPr txBox="1"/>
          <p:nvPr/>
        </p:nvSpPr>
        <p:spPr>
          <a:xfrm>
            <a:off x="-243860" y="1724025"/>
            <a:ext cx="5791200" cy="763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599"/>
              </a:lnSpc>
              <a:buNone/>
            </a:pPr>
            <a:r>
              <a:rPr lang="en-US" sz="3999" b="1" dirty="0">
                <a:solidFill>
                  <a:srgbClr val="FCFCFC"/>
                </a:solidFill>
                <a:latin typeface="Open Sans Bold"/>
                <a:ea typeface="Open Sans Bold"/>
                <a:cs typeface="Open Sans Bold"/>
              </a:rPr>
              <a:t>Main objectives</a:t>
            </a:r>
          </a:p>
        </p:txBody>
      </p:sp>
      <p:sp>
        <p:nvSpPr>
          <p:cNvPr id="12" name="Текстово поле 14">
            <a:extLst>
              <a:ext uri="{FF2B5EF4-FFF2-40B4-BE49-F238E27FC236}">
                <a16:creationId xmlns:a16="http://schemas.microsoft.com/office/drawing/2014/main" id="{965CB70F-F91B-A396-63D0-B22F1CBE8080}"/>
              </a:ext>
            </a:extLst>
          </p:cNvPr>
          <p:cNvSpPr txBox="1"/>
          <p:nvPr/>
        </p:nvSpPr>
        <p:spPr>
          <a:xfrm>
            <a:off x="6705600" y="1724025"/>
            <a:ext cx="7597546" cy="453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022"/>
              </a:lnSpc>
            </a:pPr>
            <a:r>
              <a:rPr lang="pl-PL" b="1" dirty="0">
                <a:solidFill>
                  <a:srgbClr val="1EB2A3"/>
                </a:solidFill>
                <a:latin typeface="Open Sans Bold"/>
                <a:ea typeface="Open Sans Bold"/>
                <a:cs typeface="Open Sans Bold"/>
              </a:rPr>
              <a:t>The SturNet project is a collaborative effort involving </a:t>
            </a:r>
            <a:r>
              <a:rPr lang="en-GB" b="1" dirty="0">
                <a:solidFill>
                  <a:srgbClr val="1EB2A3"/>
                </a:solidFill>
                <a:latin typeface="Open Sans Bold"/>
                <a:ea typeface="Open Sans Bold"/>
                <a:cs typeface="Open Sans Bold"/>
              </a:rPr>
              <a:t>6</a:t>
            </a:r>
            <a:r>
              <a:rPr lang="pl-PL" b="1" dirty="0">
                <a:solidFill>
                  <a:srgbClr val="1EB2A3"/>
                </a:solidFill>
                <a:latin typeface="Open Sans Bold"/>
                <a:ea typeface="Open Sans Bold"/>
                <a:cs typeface="Open Sans Bold"/>
              </a:rPr>
              <a:t> organizations across Bulgaria, Romania, Moldova, Turkey, Ukraine, and Greece</a:t>
            </a:r>
            <a:r>
              <a:rPr lang="bg-BG" b="1" dirty="0">
                <a:solidFill>
                  <a:srgbClr val="1EB2A3"/>
                </a:solidFill>
                <a:latin typeface="Open Sans Bold"/>
                <a:ea typeface="Open Sans Bold"/>
                <a:cs typeface="Open Sans Bold"/>
              </a:rPr>
              <a:t>.</a:t>
            </a:r>
            <a:endParaRPr lang="pl-PL" b="1" dirty="0">
              <a:solidFill>
                <a:srgbClr val="1EB2A3"/>
              </a:solidFill>
              <a:latin typeface="Open Sans Bold"/>
              <a:ea typeface="Open Sans Bold"/>
              <a:cs typeface="Open Sans Bold"/>
            </a:endParaRPr>
          </a:p>
          <a:p>
            <a:pPr>
              <a:lnSpc>
                <a:spcPts val="3022"/>
              </a:lnSpc>
            </a:pPr>
            <a:endParaRPr lang="en-US" b="1" dirty="0">
              <a:solidFill>
                <a:srgbClr val="1EB2A3"/>
              </a:solidFill>
              <a:latin typeface="Open Sans Bold"/>
              <a:ea typeface="Open Sans Bold"/>
              <a:cs typeface="Open Sans Bold"/>
            </a:endParaRPr>
          </a:p>
          <a:p>
            <a:pPr>
              <a:lnSpc>
                <a:spcPts val="3022"/>
              </a:lnSpc>
            </a:pPr>
            <a:r>
              <a:rPr lang="en-US" b="1" dirty="0">
                <a:solidFill>
                  <a:srgbClr val="1EB2A3"/>
                </a:solidFill>
                <a:latin typeface="Open Sans Bold"/>
                <a:ea typeface="Open Sans Bold"/>
                <a:cs typeface="Open Sans Bold"/>
              </a:rPr>
              <a:t>It aims to:</a:t>
            </a:r>
          </a:p>
          <a:p>
            <a:pPr>
              <a:lnSpc>
                <a:spcPts val="3022"/>
              </a:lnSpc>
              <a:buFont typeface="+mj-lt"/>
              <a:buAutoNum type="arabicPeriod"/>
            </a:pPr>
            <a:r>
              <a:rPr lang="en-US" dirty="0">
                <a:solidFill>
                  <a:srgbClr val="1EB2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 and pilot a digital mapping tool to monitor sturgeon habitats and migration routes.</a:t>
            </a:r>
          </a:p>
          <a:p>
            <a:pPr>
              <a:lnSpc>
                <a:spcPts val="3022"/>
              </a:lnSpc>
              <a:buFont typeface="+mj-lt"/>
              <a:buAutoNum type="arabicPeriod"/>
            </a:pPr>
            <a:r>
              <a:rPr lang="en-US" dirty="0">
                <a:solidFill>
                  <a:srgbClr val="1EB2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Enhance transnational cooperation among stakeholders for sturgeon conservation.</a:t>
            </a:r>
          </a:p>
          <a:p>
            <a:pPr>
              <a:lnSpc>
                <a:spcPts val="3022"/>
              </a:lnSpc>
              <a:buFont typeface="+mj-lt"/>
              <a:buAutoNum type="arabicPeriod"/>
            </a:pPr>
            <a:r>
              <a:rPr lang="en-US" dirty="0">
                <a:solidFill>
                  <a:srgbClr val="1EB2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Raise awareness among policymakers and the public about sustainable exploitation and biodiversity</a:t>
            </a:r>
          </a:p>
          <a:p>
            <a:endParaRPr lang="en-US" sz="1400" dirty="0"/>
          </a:p>
        </p:txBody>
      </p:sp>
      <p:grpSp>
        <p:nvGrpSpPr>
          <p:cNvPr id="13" name="Групиране 18">
            <a:extLst>
              <a:ext uri="{FF2B5EF4-FFF2-40B4-BE49-F238E27FC236}">
                <a16:creationId xmlns:a16="http://schemas.microsoft.com/office/drawing/2014/main" id="{0D7BFCCF-4722-B87C-7067-B7387F7F8EC1}"/>
              </a:ext>
            </a:extLst>
          </p:cNvPr>
          <p:cNvGrpSpPr/>
          <p:nvPr/>
        </p:nvGrpSpPr>
        <p:grpSpPr>
          <a:xfrm>
            <a:off x="15240000" y="1833899"/>
            <a:ext cx="2209800" cy="6562051"/>
            <a:chOff x="1062696" y="3709114"/>
            <a:chExt cx="1878933" cy="6042175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CA5186F0-07A9-4147-8B95-95C4D2014EEF}"/>
                </a:ext>
              </a:extLst>
            </p:cNvPr>
            <p:cNvSpPr/>
            <p:nvPr/>
          </p:nvSpPr>
          <p:spPr>
            <a:xfrm>
              <a:off x="1062696" y="8994394"/>
              <a:ext cx="1280160" cy="756895"/>
            </a:xfrm>
            <a:custGeom>
              <a:avLst/>
              <a:gdLst/>
              <a:ahLst/>
              <a:cxnLst/>
              <a:rect l="l" t="t" r="r" b="b"/>
              <a:pathLst>
                <a:path w="1280160" h="756895">
                  <a:moveTo>
                    <a:pt x="0" y="0"/>
                  </a:moveTo>
                  <a:lnTo>
                    <a:pt x="1280160" y="0"/>
                  </a:lnTo>
                  <a:lnTo>
                    <a:pt x="1280160" y="756895"/>
                  </a:lnTo>
                  <a:lnTo>
                    <a:pt x="0" y="7568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Групиране 20">
              <a:extLst>
                <a:ext uri="{FF2B5EF4-FFF2-40B4-BE49-F238E27FC236}">
                  <a16:creationId xmlns:a16="http://schemas.microsoft.com/office/drawing/2014/main" id="{4160605E-CD75-4E27-CA3F-222076BF47A3}"/>
                </a:ext>
              </a:extLst>
            </p:cNvPr>
            <p:cNvGrpSpPr/>
            <p:nvPr/>
          </p:nvGrpSpPr>
          <p:grpSpPr>
            <a:xfrm>
              <a:off x="1269257" y="3709114"/>
              <a:ext cx="1672372" cy="5006434"/>
              <a:chOff x="1269257" y="3709114"/>
              <a:chExt cx="1672372" cy="5006434"/>
            </a:xfrm>
          </p:grpSpPr>
          <p:sp>
            <p:nvSpPr>
              <p:cNvPr id="16" name="Freeform 9">
                <a:extLst>
                  <a:ext uri="{FF2B5EF4-FFF2-40B4-BE49-F238E27FC236}">
                    <a16:creationId xmlns:a16="http://schemas.microsoft.com/office/drawing/2014/main" id="{520CFDD5-7E44-9E80-0A51-A353D2D7B984}"/>
                  </a:ext>
                </a:extLst>
              </p:cNvPr>
              <p:cNvSpPr/>
              <p:nvPr/>
            </p:nvSpPr>
            <p:spPr>
              <a:xfrm>
                <a:off x="1401263" y="3709114"/>
                <a:ext cx="801067" cy="801067"/>
              </a:xfrm>
              <a:custGeom>
                <a:avLst/>
                <a:gdLst/>
                <a:ahLst/>
                <a:cxnLst/>
                <a:rect l="l" t="t" r="r" b="b"/>
                <a:pathLst>
                  <a:path w="801067" h="801067">
                    <a:moveTo>
                      <a:pt x="0" y="0"/>
                    </a:moveTo>
                    <a:lnTo>
                      <a:pt x="801067" y="0"/>
                    </a:lnTo>
                    <a:lnTo>
                      <a:pt x="801067" y="801067"/>
                    </a:lnTo>
                    <a:lnTo>
                      <a:pt x="0" y="80106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0">
                <a:extLst>
                  <a:ext uri="{FF2B5EF4-FFF2-40B4-BE49-F238E27FC236}">
                    <a16:creationId xmlns:a16="http://schemas.microsoft.com/office/drawing/2014/main" id="{09ED7BCE-D96A-81D5-FDBA-9D6AA9564098}"/>
                  </a:ext>
                </a:extLst>
              </p:cNvPr>
              <p:cNvSpPr/>
              <p:nvPr/>
            </p:nvSpPr>
            <p:spPr>
              <a:xfrm>
                <a:off x="1368613" y="5679287"/>
                <a:ext cx="1199959" cy="767974"/>
              </a:xfrm>
              <a:custGeom>
                <a:avLst/>
                <a:gdLst/>
                <a:ahLst/>
                <a:cxnLst/>
                <a:rect l="l" t="t" r="r" b="b"/>
                <a:pathLst>
                  <a:path w="1199959" h="767974">
                    <a:moveTo>
                      <a:pt x="0" y="0"/>
                    </a:moveTo>
                    <a:lnTo>
                      <a:pt x="1199959" y="0"/>
                    </a:lnTo>
                    <a:lnTo>
                      <a:pt x="1199959" y="767974"/>
                    </a:lnTo>
                    <a:lnTo>
                      <a:pt x="0" y="76797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7DE908D9-2DE0-5DD6-6F5F-9136B251EE99}"/>
                  </a:ext>
                </a:extLst>
              </p:cNvPr>
              <p:cNvSpPr/>
              <p:nvPr/>
            </p:nvSpPr>
            <p:spPr>
              <a:xfrm>
                <a:off x="1369039" y="4940546"/>
                <a:ext cx="1572590" cy="513713"/>
              </a:xfrm>
              <a:custGeom>
                <a:avLst/>
                <a:gdLst/>
                <a:ahLst/>
                <a:cxnLst/>
                <a:rect l="l" t="t" r="r" b="b"/>
                <a:pathLst>
                  <a:path w="1572590" h="513713">
                    <a:moveTo>
                      <a:pt x="0" y="0"/>
                    </a:moveTo>
                    <a:lnTo>
                      <a:pt x="1572590" y="0"/>
                    </a:lnTo>
                    <a:lnTo>
                      <a:pt x="1572590" y="513713"/>
                    </a:lnTo>
                    <a:lnTo>
                      <a:pt x="0" y="51371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2">
                <a:extLst>
                  <a:ext uri="{FF2B5EF4-FFF2-40B4-BE49-F238E27FC236}">
                    <a16:creationId xmlns:a16="http://schemas.microsoft.com/office/drawing/2014/main" id="{11039355-18F3-1862-F63A-6A942EE98AFD}"/>
                  </a:ext>
                </a:extLst>
              </p:cNvPr>
              <p:cNvSpPr/>
              <p:nvPr/>
            </p:nvSpPr>
            <p:spPr>
              <a:xfrm>
                <a:off x="1269257" y="6982442"/>
                <a:ext cx="1272055" cy="649941"/>
              </a:xfrm>
              <a:custGeom>
                <a:avLst/>
                <a:gdLst/>
                <a:ahLst/>
                <a:cxnLst/>
                <a:rect l="l" t="t" r="r" b="b"/>
                <a:pathLst>
                  <a:path w="1272055" h="649941">
                    <a:moveTo>
                      <a:pt x="0" y="0"/>
                    </a:moveTo>
                    <a:lnTo>
                      <a:pt x="1272055" y="0"/>
                    </a:lnTo>
                    <a:lnTo>
                      <a:pt x="1272055" y="649941"/>
                    </a:lnTo>
                    <a:lnTo>
                      <a:pt x="0" y="64994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4">
                <a:extLst>
                  <a:ext uri="{FF2B5EF4-FFF2-40B4-BE49-F238E27FC236}">
                    <a16:creationId xmlns:a16="http://schemas.microsoft.com/office/drawing/2014/main" id="{CDC0AE03-55B2-2BD0-2375-16333705C079}"/>
                  </a:ext>
                </a:extLst>
              </p:cNvPr>
              <p:cNvSpPr/>
              <p:nvPr/>
            </p:nvSpPr>
            <p:spPr>
              <a:xfrm>
                <a:off x="1339083" y="8106474"/>
                <a:ext cx="683050" cy="609074"/>
              </a:xfrm>
              <a:custGeom>
                <a:avLst/>
                <a:gdLst/>
                <a:ahLst/>
                <a:cxnLst/>
                <a:rect l="l" t="t" r="r" b="b"/>
                <a:pathLst>
                  <a:path w="683050" h="609074">
                    <a:moveTo>
                      <a:pt x="0" y="0"/>
                    </a:moveTo>
                    <a:lnTo>
                      <a:pt x="683051" y="0"/>
                    </a:lnTo>
                    <a:lnTo>
                      <a:pt x="683051" y="609074"/>
                    </a:lnTo>
                    <a:lnTo>
                      <a:pt x="0" y="60907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Групиране 40">
            <a:extLst>
              <a:ext uri="{FF2B5EF4-FFF2-40B4-BE49-F238E27FC236}">
                <a16:creationId xmlns:a16="http://schemas.microsoft.com/office/drawing/2014/main" id="{F8B3620C-38A3-14B3-93CD-8743E23C8B58}"/>
              </a:ext>
            </a:extLst>
          </p:cNvPr>
          <p:cNvGrpSpPr/>
          <p:nvPr/>
        </p:nvGrpSpPr>
        <p:grpSpPr>
          <a:xfrm>
            <a:off x="168178" y="3172382"/>
            <a:ext cx="5500771" cy="5313531"/>
            <a:chOff x="1805398" y="3791365"/>
            <a:chExt cx="4127552" cy="4199232"/>
          </a:xfrm>
        </p:grpSpPr>
        <p:grpSp>
          <p:nvGrpSpPr>
            <p:cNvPr id="47" name="Group 8">
              <a:extLst>
                <a:ext uri="{FF2B5EF4-FFF2-40B4-BE49-F238E27FC236}">
                  <a16:creationId xmlns:a16="http://schemas.microsoft.com/office/drawing/2014/main" id="{03CA70A2-8F34-79EF-32D4-6C5C21CBC911}"/>
                </a:ext>
              </a:extLst>
            </p:cNvPr>
            <p:cNvGrpSpPr/>
            <p:nvPr/>
          </p:nvGrpSpPr>
          <p:grpSpPr>
            <a:xfrm rot="1564562">
              <a:off x="1805398" y="3791365"/>
              <a:ext cx="4127552" cy="4199232"/>
              <a:chOff x="0" y="0"/>
              <a:chExt cx="4772908" cy="4772908"/>
            </a:xfrm>
          </p:grpSpPr>
          <p:grpSp>
            <p:nvGrpSpPr>
              <p:cNvPr id="16" name="Group 9">
                <a:extLst>
                  <a:ext uri="{FF2B5EF4-FFF2-40B4-BE49-F238E27FC236}">
                    <a16:creationId xmlns:a16="http://schemas.microsoft.com/office/drawing/2014/main" id="{D60B309C-F27D-9180-0DD1-5CB936111534}"/>
                  </a:ext>
                </a:extLst>
              </p:cNvPr>
              <p:cNvGrpSpPr/>
              <p:nvPr/>
            </p:nvGrpSpPr>
            <p:grpSpPr>
              <a:xfrm>
                <a:off x="0" y="0"/>
                <a:ext cx="4772908" cy="4772908"/>
                <a:chOff x="0" y="0"/>
                <a:chExt cx="812800" cy="812800"/>
              </a:xfrm>
            </p:grpSpPr>
            <p:sp>
              <p:nvSpPr>
                <p:cNvPr id="62" name="Freeform 10">
                  <a:extLst>
                    <a:ext uri="{FF2B5EF4-FFF2-40B4-BE49-F238E27FC236}">
                      <a16:creationId xmlns:a16="http://schemas.microsoft.com/office/drawing/2014/main" id="{68CE6C21-C8D3-1E00-5338-B99D86F3CD3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84998">
                        <a:alpha val="84500"/>
                      </a:srgbClr>
                    </a:gs>
                    <a:gs pos="100000">
                      <a:srgbClr val="29ACAA">
                        <a:alpha val="84500"/>
                      </a:srgbClr>
                    </a:gs>
                  </a:gsLst>
                  <a:lin ang="2700000"/>
                </a:gra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TextBox 11">
                  <a:extLst>
                    <a:ext uri="{FF2B5EF4-FFF2-40B4-BE49-F238E27FC236}">
                      <a16:creationId xmlns:a16="http://schemas.microsoft.com/office/drawing/2014/main" id="{F19F3B49-C448-EAAF-F405-4FCC0DB7EDFD}"/>
                    </a:ext>
                  </a:extLst>
                </p:cNvPr>
                <p:cNvSpPr txBox="1"/>
                <p:nvPr/>
              </p:nvSpPr>
              <p:spPr>
                <a:xfrm>
                  <a:off x="76200" y="9525"/>
                  <a:ext cx="660400" cy="727075"/>
                </a:xfrm>
                <a:prstGeom prst="rect">
                  <a:avLst/>
                </a:prstGeom>
              </p:spPr>
              <p:txBody>
                <a:bodyPr lIns="32258" tIns="32258" rIns="32258" bIns="32258" rtlCol="0" anchor="ctr"/>
                <a:lstStyle/>
                <a:p>
                  <a:pPr algn="ctr">
                    <a:lnSpc>
                      <a:spcPts val="4800"/>
                    </a:lnSpc>
                    <a:spcBef>
                      <a:spcPct val="0"/>
                    </a:spcBef>
                  </a:pPr>
                  <a:endParaRPr/>
                </a:p>
              </p:txBody>
            </p:sp>
          </p:grpSp>
          <p:grpSp>
            <p:nvGrpSpPr>
              <p:cNvPr id="51" name="Group 12">
                <a:extLst>
                  <a:ext uri="{FF2B5EF4-FFF2-40B4-BE49-F238E27FC236}">
                    <a16:creationId xmlns:a16="http://schemas.microsoft.com/office/drawing/2014/main" id="{6DDF13F8-1FCF-0C03-4641-AB932D1799B3}"/>
                  </a:ext>
                </a:extLst>
              </p:cNvPr>
              <p:cNvGrpSpPr/>
              <p:nvPr/>
            </p:nvGrpSpPr>
            <p:grpSpPr>
              <a:xfrm>
                <a:off x="548996" y="569072"/>
                <a:ext cx="3634764" cy="3634764"/>
                <a:chOff x="0" y="0"/>
                <a:chExt cx="812800" cy="812800"/>
              </a:xfrm>
            </p:grpSpPr>
            <p:sp>
              <p:nvSpPr>
                <p:cNvPr id="53" name="Freeform 13">
                  <a:extLst>
                    <a:ext uri="{FF2B5EF4-FFF2-40B4-BE49-F238E27FC236}">
                      <a16:creationId xmlns:a16="http://schemas.microsoft.com/office/drawing/2014/main" id="{D168781E-9B4B-558D-A9FA-D6449DC602C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CFCFC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TextBox 14">
                  <a:extLst>
                    <a:ext uri="{FF2B5EF4-FFF2-40B4-BE49-F238E27FC236}">
                      <a16:creationId xmlns:a16="http://schemas.microsoft.com/office/drawing/2014/main" id="{1E03D61B-A006-7783-E6FA-AC72FF7C44A3}"/>
                    </a:ext>
                  </a:extLst>
                </p:cNvPr>
                <p:cNvSpPr txBox="1"/>
                <p:nvPr/>
              </p:nvSpPr>
              <p:spPr>
                <a:xfrm>
                  <a:off x="76200" y="9525"/>
                  <a:ext cx="660400" cy="727075"/>
                </a:xfrm>
                <a:prstGeom prst="rect">
                  <a:avLst/>
                </a:prstGeom>
              </p:spPr>
              <p:txBody>
                <a:bodyPr lIns="32258" tIns="32258" rIns="32258" bIns="32258" rtlCol="0" anchor="ctr"/>
                <a:lstStyle/>
                <a:p>
                  <a:pPr algn="ctr">
                    <a:lnSpc>
                      <a:spcPts val="4800"/>
                    </a:lnSpc>
                    <a:spcBef>
                      <a:spcPct val="0"/>
                    </a:spcBef>
                  </a:pPr>
                  <a:endParaRPr/>
                </a:p>
              </p:txBody>
            </p:sp>
          </p:grpSp>
        </p:grp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153B3084-B9DF-5AFF-12BA-54B4C9750CD5}"/>
                </a:ext>
              </a:extLst>
            </p:cNvPr>
            <p:cNvSpPr/>
            <p:nvPr/>
          </p:nvSpPr>
          <p:spPr>
            <a:xfrm rot="293771">
              <a:off x="2079334" y="4147494"/>
              <a:ext cx="3579681" cy="3579681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9" name="Групиране 40">
            <a:extLst>
              <a:ext uri="{FF2B5EF4-FFF2-40B4-BE49-F238E27FC236}">
                <a16:creationId xmlns:a16="http://schemas.microsoft.com/office/drawing/2014/main" id="{5A6621BB-C9B6-5412-D00C-00B75C3CACE4}"/>
              </a:ext>
            </a:extLst>
          </p:cNvPr>
          <p:cNvGrpSpPr/>
          <p:nvPr/>
        </p:nvGrpSpPr>
        <p:grpSpPr>
          <a:xfrm>
            <a:off x="3788113" y="317109"/>
            <a:ext cx="6531582" cy="6533240"/>
            <a:chOff x="1805398" y="3791365"/>
            <a:chExt cx="4127552" cy="4199232"/>
          </a:xfrm>
        </p:grpSpPr>
        <p:grpSp>
          <p:nvGrpSpPr>
            <p:cNvPr id="50" name="Group 8">
              <a:extLst>
                <a:ext uri="{FF2B5EF4-FFF2-40B4-BE49-F238E27FC236}">
                  <a16:creationId xmlns:a16="http://schemas.microsoft.com/office/drawing/2014/main" id="{794AD59C-42AD-66E3-B753-3F912F20CF93}"/>
                </a:ext>
              </a:extLst>
            </p:cNvPr>
            <p:cNvGrpSpPr/>
            <p:nvPr/>
          </p:nvGrpSpPr>
          <p:grpSpPr>
            <a:xfrm rot="1564562">
              <a:off x="1805398" y="3791365"/>
              <a:ext cx="4127552" cy="4199232"/>
              <a:chOff x="0" y="0"/>
              <a:chExt cx="4772908" cy="4772908"/>
            </a:xfrm>
          </p:grpSpPr>
          <p:grpSp>
            <p:nvGrpSpPr>
              <p:cNvPr id="66" name="Group 9">
                <a:extLst>
                  <a:ext uri="{FF2B5EF4-FFF2-40B4-BE49-F238E27FC236}">
                    <a16:creationId xmlns:a16="http://schemas.microsoft.com/office/drawing/2014/main" id="{E0B6D4C2-F370-6DAF-20FC-A3E516A32C51}"/>
                  </a:ext>
                </a:extLst>
              </p:cNvPr>
              <p:cNvGrpSpPr/>
              <p:nvPr/>
            </p:nvGrpSpPr>
            <p:grpSpPr>
              <a:xfrm>
                <a:off x="0" y="0"/>
                <a:ext cx="4772908" cy="4772908"/>
                <a:chOff x="0" y="0"/>
                <a:chExt cx="812800" cy="812800"/>
              </a:xfrm>
            </p:grpSpPr>
            <p:sp>
              <p:nvSpPr>
                <p:cNvPr id="76" name="Freeform 10">
                  <a:extLst>
                    <a:ext uri="{FF2B5EF4-FFF2-40B4-BE49-F238E27FC236}">
                      <a16:creationId xmlns:a16="http://schemas.microsoft.com/office/drawing/2014/main" id="{38322698-897A-5227-FBAE-1846F9243F4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84998">
                        <a:alpha val="84500"/>
                      </a:srgbClr>
                    </a:gs>
                    <a:gs pos="100000">
                      <a:srgbClr val="29ACAA">
                        <a:alpha val="84500"/>
                      </a:srgbClr>
                    </a:gs>
                  </a:gsLst>
                  <a:lin ang="2700000"/>
                </a:gra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" name="TextBox 11">
                  <a:extLst>
                    <a:ext uri="{FF2B5EF4-FFF2-40B4-BE49-F238E27FC236}">
                      <a16:creationId xmlns:a16="http://schemas.microsoft.com/office/drawing/2014/main" id="{5B63825B-1E85-1AAC-3AC3-BA9985058203}"/>
                    </a:ext>
                  </a:extLst>
                </p:cNvPr>
                <p:cNvSpPr txBox="1"/>
                <p:nvPr/>
              </p:nvSpPr>
              <p:spPr>
                <a:xfrm>
                  <a:off x="76200" y="9525"/>
                  <a:ext cx="660400" cy="727075"/>
                </a:xfrm>
                <a:prstGeom prst="rect">
                  <a:avLst/>
                </a:prstGeom>
              </p:spPr>
              <p:txBody>
                <a:bodyPr lIns="32258" tIns="32258" rIns="32258" bIns="32258" rtlCol="0" anchor="ctr"/>
                <a:lstStyle/>
                <a:p>
                  <a:pPr algn="ctr">
                    <a:lnSpc>
                      <a:spcPts val="4800"/>
                    </a:lnSpc>
                    <a:spcBef>
                      <a:spcPct val="0"/>
                    </a:spcBef>
                  </a:pPr>
                  <a:endParaRPr/>
                </a:p>
              </p:txBody>
            </p:sp>
          </p:grpSp>
          <p:grpSp>
            <p:nvGrpSpPr>
              <p:cNvPr id="67" name="Group 12">
                <a:extLst>
                  <a:ext uri="{FF2B5EF4-FFF2-40B4-BE49-F238E27FC236}">
                    <a16:creationId xmlns:a16="http://schemas.microsoft.com/office/drawing/2014/main" id="{164EC3E1-EFA0-D7F0-F57F-B345B8B4E779}"/>
                  </a:ext>
                </a:extLst>
              </p:cNvPr>
              <p:cNvGrpSpPr/>
              <p:nvPr/>
            </p:nvGrpSpPr>
            <p:grpSpPr>
              <a:xfrm>
                <a:off x="548996" y="569072"/>
                <a:ext cx="3634764" cy="3634764"/>
                <a:chOff x="0" y="0"/>
                <a:chExt cx="812800" cy="812800"/>
              </a:xfrm>
            </p:grpSpPr>
            <p:sp>
              <p:nvSpPr>
                <p:cNvPr id="68" name="Freeform 13">
                  <a:extLst>
                    <a:ext uri="{FF2B5EF4-FFF2-40B4-BE49-F238E27FC236}">
                      <a16:creationId xmlns:a16="http://schemas.microsoft.com/office/drawing/2014/main" id="{2159158D-B329-5741-4788-D51ADB616EF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CFCFC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" name="TextBox 14">
                  <a:extLst>
                    <a:ext uri="{FF2B5EF4-FFF2-40B4-BE49-F238E27FC236}">
                      <a16:creationId xmlns:a16="http://schemas.microsoft.com/office/drawing/2014/main" id="{0697732F-ACB6-1D4D-01F2-D70A42732148}"/>
                    </a:ext>
                  </a:extLst>
                </p:cNvPr>
                <p:cNvSpPr txBox="1"/>
                <p:nvPr/>
              </p:nvSpPr>
              <p:spPr>
                <a:xfrm>
                  <a:off x="76200" y="9525"/>
                  <a:ext cx="660400" cy="727075"/>
                </a:xfrm>
                <a:prstGeom prst="rect">
                  <a:avLst/>
                </a:prstGeom>
              </p:spPr>
              <p:txBody>
                <a:bodyPr lIns="32258" tIns="32258" rIns="32258" bIns="32258" rtlCol="0" anchor="ctr"/>
                <a:lstStyle/>
                <a:p>
                  <a:pPr algn="ctr">
                    <a:lnSpc>
                      <a:spcPts val="4800"/>
                    </a:lnSpc>
                    <a:spcBef>
                      <a:spcPct val="0"/>
                    </a:spcBef>
                  </a:pPr>
                  <a:endParaRPr/>
                </a:p>
              </p:txBody>
            </p:sp>
          </p:grpSp>
        </p:grp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id="{C3FE0ACC-5430-6D91-0E34-EE45F3EA50CB}"/>
                </a:ext>
              </a:extLst>
            </p:cNvPr>
            <p:cNvSpPr/>
            <p:nvPr/>
          </p:nvSpPr>
          <p:spPr>
            <a:xfrm rot="293771">
              <a:off x="2079334" y="4147494"/>
              <a:ext cx="3579681" cy="3579681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4" name="Текстово поле 43">
            <a:extLst>
              <a:ext uri="{FF2B5EF4-FFF2-40B4-BE49-F238E27FC236}">
                <a16:creationId xmlns:a16="http://schemas.microsoft.com/office/drawing/2014/main" id="{E3B62CF4-AA7A-861A-3729-579D643DF61C}"/>
              </a:ext>
            </a:extLst>
          </p:cNvPr>
          <p:cNvSpPr txBox="1"/>
          <p:nvPr/>
        </p:nvSpPr>
        <p:spPr>
          <a:xfrm>
            <a:off x="11270457" y="3435340"/>
            <a:ext cx="52226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In our project, “</a:t>
            </a:r>
            <a:r>
              <a:rPr lang="en-US" sz="2400" dirty="0" err="1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SturNet</a:t>
            </a:r>
            <a:r>
              <a:rPr lang="en-US" sz="24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”, to respond to the critical challenges that all Black Sea</a:t>
            </a:r>
          </a:p>
          <a:p>
            <a:pPr algn="l"/>
            <a:r>
              <a:rPr lang="en-US" sz="24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countries face, related to the preservation of sturgeon and the Basin’s overall maritime biodiversity, through </a:t>
            </a:r>
            <a:r>
              <a:rPr lang="en-US" sz="2400" dirty="0">
                <a:solidFill>
                  <a:srgbClr val="FF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primary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research, data collection and model development</a:t>
            </a:r>
            <a:endParaRPr lang="en-GB" sz="4000" b="0" i="0" u="none" strike="noStrike" baseline="0" dirty="0">
              <a:solidFill>
                <a:srgbClr val="FF000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</a:endParaRPr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4B7F6D79-D462-C0A4-652B-FF182637147E}"/>
              </a:ext>
            </a:extLst>
          </p:cNvPr>
          <p:cNvGrpSpPr/>
          <p:nvPr/>
        </p:nvGrpSpPr>
        <p:grpSpPr>
          <a:xfrm>
            <a:off x="12387" y="9587248"/>
            <a:ext cx="18288000" cy="779430"/>
            <a:chOff x="0" y="0"/>
            <a:chExt cx="2709333" cy="63753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E508A9F3-F1B7-624B-EAB8-64F2D1A210A6}"/>
                </a:ext>
              </a:extLst>
            </p:cNvPr>
            <p:cNvSpPr/>
            <p:nvPr/>
          </p:nvSpPr>
          <p:spPr>
            <a:xfrm>
              <a:off x="0" y="0"/>
              <a:ext cx="2709333" cy="63753"/>
            </a:xfrm>
            <a:custGeom>
              <a:avLst/>
              <a:gdLst/>
              <a:ahLst/>
              <a:cxnLst/>
              <a:rect l="l" t="t" r="r" b="b"/>
              <a:pathLst>
                <a:path w="2709333" h="63753">
                  <a:moveTo>
                    <a:pt x="0" y="0"/>
                  </a:moveTo>
                  <a:lnTo>
                    <a:pt x="2709333" y="0"/>
                  </a:lnTo>
                  <a:lnTo>
                    <a:pt x="2709333" y="63753"/>
                  </a:lnTo>
                  <a:lnTo>
                    <a:pt x="0" y="63753"/>
                  </a:lnTo>
                  <a:close/>
                </a:path>
              </a:pathLst>
            </a:custGeom>
            <a:gradFill rotWithShape="1">
              <a:gsLst>
                <a:gs pos="0">
                  <a:srgbClr val="284998">
                    <a:alpha val="84500"/>
                  </a:srgbClr>
                </a:gs>
                <a:gs pos="100000">
                  <a:srgbClr val="29ACAA">
                    <a:alpha val="845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811C9096-666B-2BC6-9E6F-7469FEA89617}"/>
                </a:ext>
              </a:extLst>
            </p:cNvPr>
            <p:cNvSpPr txBox="1"/>
            <p:nvPr/>
          </p:nvSpPr>
          <p:spPr>
            <a:xfrm>
              <a:off x="0" y="-66675"/>
              <a:ext cx="2709333" cy="130428"/>
            </a:xfrm>
            <a:prstGeom prst="rect">
              <a:avLst/>
            </a:prstGeom>
          </p:spPr>
          <p:txBody>
            <a:bodyPr lIns="32258" tIns="32258" rIns="32258" bIns="32258" rtlCol="0" anchor="ctr"/>
            <a:lstStyle/>
            <a:p>
              <a:pPr algn="ctr">
                <a:lnSpc>
                  <a:spcPts val="4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Групиране 23">
            <a:extLst>
              <a:ext uri="{FF2B5EF4-FFF2-40B4-BE49-F238E27FC236}">
                <a16:creationId xmlns:a16="http://schemas.microsoft.com/office/drawing/2014/main" id="{3A813DB1-B7C2-1B61-E056-71562594D38D}"/>
              </a:ext>
            </a:extLst>
          </p:cNvPr>
          <p:cNvGrpSpPr/>
          <p:nvPr/>
        </p:nvGrpSpPr>
        <p:grpSpPr>
          <a:xfrm>
            <a:off x="431088" y="9443346"/>
            <a:ext cx="7725032" cy="923332"/>
            <a:chOff x="73052" y="7498066"/>
            <a:chExt cx="7725032" cy="923332"/>
          </a:xfrm>
        </p:grpSpPr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1F8FC0CF-5060-E376-B51F-F379D8449B0C}"/>
                </a:ext>
              </a:extLst>
            </p:cNvPr>
            <p:cNvSpPr/>
            <p:nvPr/>
          </p:nvSpPr>
          <p:spPr>
            <a:xfrm>
              <a:off x="3237973" y="7825121"/>
              <a:ext cx="158767" cy="168575"/>
            </a:xfrm>
            <a:custGeom>
              <a:avLst/>
              <a:gdLst/>
              <a:ahLst/>
              <a:cxnLst/>
              <a:rect l="l" t="t" r="r" b="b"/>
              <a:pathLst>
                <a:path w="158767" h="168575">
                  <a:moveTo>
                    <a:pt x="0" y="0"/>
                  </a:moveTo>
                  <a:lnTo>
                    <a:pt x="158767" y="0"/>
                  </a:lnTo>
                  <a:lnTo>
                    <a:pt x="158767" y="168575"/>
                  </a:lnTo>
                  <a:lnTo>
                    <a:pt x="0" y="1685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62109AC5-A39B-A051-9196-43DDBCE309FF}"/>
                </a:ext>
              </a:extLst>
            </p:cNvPr>
            <p:cNvSpPr/>
            <p:nvPr/>
          </p:nvSpPr>
          <p:spPr>
            <a:xfrm>
              <a:off x="73052" y="7825121"/>
              <a:ext cx="168575" cy="168575"/>
            </a:xfrm>
            <a:custGeom>
              <a:avLst/>
              <a:gdLst/>
              <a:ahLst/>
              <a:cxnLst/>
              <a:rect l="l" t="t" r="r" b="b"/>
              <a:pathLst>
                <a:path w="168575" h="168575">
                  <a:moveTo>
                    <a:pt x="0" y="0"/>
                  </a:moveTo>
                  <a:lnTo>
                    <a:pt x="168575" y="0"/>
                  </a:lnTo>
                  <a:lnTo>
                    <a:pt x="168575" y="168575"/>
                  </a:lnTo>
                  <a:lnTo>
                    <a:pt x="0" y="1685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18">
              <a:extLst>
                <a:ext uri="{FF2B5EF4-FFF2-40B4-BE49-F238E27FC236}">
                  <a16:creationId xmlns:a16="http://schemas.microsoft.com/office/drawing/2014/main" id="{DA8587A5-B96A-92F9-DA58-17142CB3E8B5}"/>
                </a:ext>
              </a:extLst>
            </p:cNvPr>
            <p:cNvSpPr txBox="1"/>
            <p:nvPr/>
          </p:nvSpPr>
          <p:spPr>
            <a:xfrm>
              <a:off x="828903" y="8238879"/>
              <a:ext cx="2409070" cy="1825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27"/>
                </a:lnSpc>
              </a:pPr>
              <a:endParaRPr lang="en-US" sz="1090" b="1" dirty="0">
                <a:solidFill>
                  <a:srgbClr val="27458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30" name="TextBox 19">
              <a:extLst>
                <a:ext uri="{FF2B5EF4-FFF2-40B4-BE49-F238E27FC236}">
                  <a16:creationId xmlns:a16="http://schemas.microsoft.com/office/drawing/2014/main" id="{AC62281F-AA13-67AE-44EE-251E208D8506}"/>
                </a:ext>
              </a:extLst>
            </p:cNvPr>
            <p:cNvSpPr txBox="1"/>
            <p:nvPr/>
          </p:nvSpPr>
          <p:spPr>
            <a:xfrm>
              <a:off x="3445387" y="7814801"/>
              <a:ext cx="4352697" cy="1788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466"/>
                </a:lnSpc>
                <a:spcBef>
                  <a:spcPct val="0"/>
                </a:spcBef>
              </a:pPr>
              <a:r>
                <a:rPr lang="en-US" sz="1047" b="1" dirty="0" err="1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SturNet</a:t>
              </a:r>
              <a:r>
                <a:rPr lang="en-US" sz="1047" b="1" dirty="0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on: </a:t>
              </a:r>
              <a:r>
                <a:rPr lang="en-US" sz="1047" b="1" dirty="0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Facebook</a:t>
              </a:r>
              <a:r>
                <a:rPr lang="en-US" sz="1047" b="1" dirty="0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1047" b="1" dirty="0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Linkedin</a:t>
              </a:r>
              <a:r>
                <a:rPr lang="en-US" sz="1047" b="1" dirty="0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1047" b="1" dirty="0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Twitter</a:t>
              </a:r>
              <a:endParaRPr lang="en-US" sz="1047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B0237BC-30B1-BE29-AB8F-FC18CB0B5947}"/>
                </a:ext>
              </a:extLst>
            </p:cNvPr>
            <p:cNvSpPr txBox="1"/>
            <p:nvPr/>
          </p:nvSpPr>
          <p:spPr>
            <a:xfrm>
              <a:off x="828903" y="7498066"/>
              <a:ext cx="1990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32" name="TextBox 19">
            <a:extLst>
              <a:ext uri="{FF2B5EF4-FFF2-40B4-BE49-F238E27FC236}">
                <a16:creationId xmlns:a16="http://schemas.microsoft.com/office/drawing/2014/main" id="{6F8F8807-4C41-016C-F726-3B2F04039D93}"/>
              </a:ext>
            </a:extLst>
          </p:cNvPr>
          <p:cNvSpPr txBox="1"/>
          <p:nvPr/>
        </p:nvSpPr>
        <p:spPr>
          <a:xfrm>
            <a:off x="692134" y="9760080"/>
            <a:ext cx="4352697" cy="178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66"/>
              </a:lnSpc>
              <a:spcBef>
                <a:spcPct val="0"/>
              </a:spcBef>
            </a:pPr>
            <a:r>
              <a:rPr lang="en-US" sz="1047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www.sturnet.eu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D8A2B-EC7F-0C8C-D952-7E8222D10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ово поле 43">
            <a:extLst>
              <a:ext uri="{FF2B5EF4-FFF2-40B4-BE49-F238E27FC236}">
                <a16:creationId xmlns:a16="http://schemas.microsoft.com/office/drawing/2014/main" id="{551CAC22-8DF2-E1F7-17BC-662308456FE0}"/>
              </a:ext>
            </a:extLst>
          </p:cNvPr>
          <p:cNvSpPr txBox="1"/>
          <p:nvPr/>
        </p:nvSpPr>
        <p:spPr>
          <a:xfrm>
            <a:off x="10933611" y="1147124"/>
            <a:ext cx="613553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P</a:t>
            </a:r>
            <a:r>
              <a:rPr lang="en-US" sz="2400" b="0" i="0" u="none" strike="noStrike" baseline="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ollution and destruction of natural watercourses and habitats, </a:t>
            </a:r>
            <a:r>
              <a:rPr lang="en-GB" sz="24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i</a:t>
            </a:r>
            <a:r>
              <a:rPr lang="en-US" sz="2400" b="0" i="0" u="none" strike="noStrike" baseline="0" dirty="0" err="1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llegal</a:t>
            </a:r>
            <a:r>
              <a:rPr lang="en-US" sz="2400" b="0" i="0" u="none" strike="noStrike" baseline="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harvest and trade have put their existence at risk, affecting their breeding grounds.</a:t>
            </a:r>
          </a:p>
          <a:p>
            <a:pPr algn="l"/>
            <a:endParaRPr lang="en-US" sz="2400" dirty="0"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</a:endParaRPr>
          </a:p>
          <a:p>
            <a:pPr algn="l"/>
            <a:r>
              <a:rPr lang="en-US" sz="2400" b="0" i="0" u="none" strike="noStrike" baseline="0" dirty="0">
                <a:solidFill>
                  <a:srgbClr val="FF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Sturgeon population declined by 70% over the last century</a:t>
            </a:r>
          </a:p>
        </p:txBody>
      </p:sp>
      <p:grpSp>
        <p:nvGrpSpPr>
          <p:cNvPr id="59" name="Group 2">
            <a:extLst>
              <a:ext uri="{FF2B5EF4-FFF2-40B4-BE49-F238E27FC236}">
                <a16:creationId xmlns:a16="http://schemas.microsoft.com/office/drawing/2014/main" id="{94843727-C619-D706-0BA0-29511D0D3CA2}"/>
              </a:ext>
            </a:extLst>
          </p:cNvPr>
          <p:cNvGrpSpPr/>
          <p:nvPr/>
        </p:nvGrpSpPr>
        <p:grpSpPr>
          <a:xfrm>
            <a:off x="12387" y="9332380"/>
            <a:ext cx="18288000" cy="1034298"/>
            <a:chOff x="0" y="0"/>
            <a:chExt cx="2709333" cy="63753"/>
          </a:xfrm>
        </p:grpSpPr>
        <p:sp>
          <p:nvSpPr>
            <p:cNvPr id="60" name="Freeform 3">
              <a:extLst>
                <a:ext uri="{FF2B5EF4-FFF2-40B4-BE49-F238E27FC236}">
                  <a16:creationId xmlns:a16="http://schemas.microsoft.com/office/drawing/2014/main" id="{389D2E05-9B64-7428-A565-948A8ECCF9EE}"/>
                </a:ext>
              </a:extLst>
            </p:cNvPr>
            <p:cNvSpPr/>
            <p:nvPr/>
          </p:nvSpPr>
          <p:spPr>
            <a:xfrm>
              <a:off x="0" y="0"/>
              <a:ext cx="2709333" cy="63753"/>
            </a:xfrm>
            <a:custGeom>
              <a:avLst/>
              <a:gdLst/>
              <a:ahLst/>
              <a:cxnLst/>
              <a:rect l="l" t="t" r="r" b="b"/>
              <a:pathLst>
                <a:path w="2709333" h="63753">
                  <a:moveTo>
                    <a:pt x="0" y="0"/>
                  </a:moveTo>
                  <a:lnTo>
                    <a:pt x="2709333" y="0"/>
                  </a:lnTo>
                  <a:lnTo>
                    <a:pt x="2709333" y="63753"/>
                  </a:lnTo>
                  <a:lnTo>
                    <a:pt x="0" y="63753"/>
                  </a:lnTo>
                  <a:close/>
                </a:path>
              </a:pathLst>
            </a:custGeom>
            <a:gradFill rotWithShape="1">
              <a:gsLst>
                <a:gs pos="0">
                  <a:srgbClr val="284998">
                    <a:alpha val="84500"/>
                  </a:srgbClr>
                </a:gs>
                <a:gs pos="100000">
                  <a:srgbClr val="29ACAA">
                    <a:alpha val="845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TextBox 4">
              <a:extLst>
                <a:ext uri="{FF2B5EF4-FFF2-40B4-BE49-F238E27FC236}">
                  <a16:creationId xmlns:a16="http://schemas.microsoft.com/office/drawing/2014/main" id="{13DDE2E0-FF23-73DA-FF6E-2F31D5693881}"/>
                </a:ext>
              </a:extLst>
            </p:cNvPr>
            <p:cNvSpPr txBox="1"/>
            <p:nvPr/>
          </p:nvSpPr>
          <p:spPr>
            <a:xfrm>
              <a:off x="0" y="-66675"/>
              <a:ext cx="2709333" cy="130428"/>
            </a:xfrm>
            <a:prstGeom prst="rect">
              <a:avLst/>
            </a:prstGeom>
          </p:spPr>
          <p:txBody>
            <a:bodyPr lIns="32258" tIns="32258" rIns="32258" bIns="32258" rtlCol="0" anchor="ctr"/>
            <a:lstStyle/>
            <a:p>
              <a:pPr algn="ctr">
                <a:lnSpc>
                  <a:spcPts val="4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" name="Групиране 40">
            <a:extLst>
              <a:ext uri="{FF2B5EF4-FFF2-40B4-BE49-F238E27FC236}">
                <a16:creationId xmlns:a16="http://schemas.microsoft.com/office/drawing/2014/main" id="{A22D984F-870D-0E57-87CA-919274E38298}"/>
              </a:ext>
            </a:extLst>
          </p:cNvPr>
          <p:cNvGrpSpPr/>
          <p:nvPr/>
        </p:nvGrpSpPr>
        <p:grpSpPr>
          <a:xfrm>
            <a:off x="14001377" y="5573708"/>
            <a:ext cx="2878506" cy="2890883"/>
            <a:chOff x="1805398" y="3791365"/>
            <a:chExt cx="4127552" cy="4199232"/>
          </a:xfrm>
        </p:grpSpPr>
        <p:grpSp>
          <p:nvGrpSpPr>
            <p:cNvPr id="65" name="Group 8">
              <a:extLst>
                <a:ext uri="{FF2B5EF4-FFF2-40B4-BE49-F238E27FC236}">
                  <a16:creationId xmlns:a16="http://schemas.microsoft.com/office/drawing/2014/main" id="{039DA77D-40DE-EC5A-86DE-6FE1F3DAC14F}"/>
                </a:ext>
              </a:extLst>
            </p:cNvPr>
            <p:cNvGrpSpPr/>
            <p:nvPr/>
          </p:nvGrpSpPr>
          <p:grpSpPr>
            <a:xfrm rot="1564562">
              <a:off x="1805398" y="3791365"/>
              <a:ext cx="4127552" cy="4199232"/>
              <a:chOff x="0" y="0"/>
              <a:chExt cx="4772908" cy="4772908"/>
            </a:xfrm>
          </p:grpSpPr>
          <p:grpSp>
            <p:nvGrpSpPr>
              <p:cNvPr id="67" name="Group 9">
                <a:extLst>
                  <a:ext uri="{FF2B5EF4-FFF2-40B4-BE49-F238E27FC236}">
                    <a16:creationId xmlns:a16="http://schemas.microsoft.com/office/drawing/2014/main" id="{D7ACAE33-D320-6A64-0635-D81C1CA03612}"/>
                  </a:ext>
                </a:extLst>
              </p:cNvPr>
              <p:cNvGrpSpPr/>
              <p:nvPr/>
            </p:nvGrpSpPr>
            <p:grpSpPr>
              <a:xfrm>
                <a:off x="0" y="0"/>
                <a:ext cx="4772908" cy="4772908"/>
                <a:chOff x="0" y="0"/>
                <a:chExt cx="812800" cy="812800"/>
              </a:xfrm>
            </p:grpSpPr>
            <p:sp>
              <p:nvSpPr>
                <p:cNvPr id="71" name="Freeform 10">
                  <a:extLst>
                    <a:ext uri="{FF2B5EF4-FFF2-40B4-BE49-F238E27FC236}">
                      <a16:creationId xmlns:a16="http://schemas.microsoft.com/office/drawing/2014/main" id="{DB57A641-92F7-61EC-F2F4-B9F12CC852A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84998">
                        <a:alpha val="84500"/>
                      </a:srgbClr>
                    </a:gs>
                    <a:gs pos="100000">
                      <a:srgbClr val="29ACAA">
                        <a:alpha val="84500"/>
                      </a:srgbClr>
                    </a:gs>
                  </a:gsLst>
                  <a:lin ang="2700000"/>
                </a:gra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" name="TextBox 11">
                  <a:extLst>
                    <a:ext uri="{FF2B5EF4-FFF2-40B4-BE49-F238E27FC236}">
                      <a16:creationId xmlns:a16="http://schemas.microsoft.com/office/drawing/2014/main" id="{10D991F1-1A06-D391-825B-E25B7CDA4E26}"/>
                    </a:ext>
                  </a:extLst>
                </p:cNvPr>
                <p:cNvSpPr txBox="1"/>
                <p:nvPr/>
              </p:nvSpPr>
              <p:spPr>
                <a:xfrm>
                  <a:off x="76200" y="9525"/>
                  <a:ext cx="660400" cy="727075"/>
                </a:xfrm>
                <a:prstGeom prst="rect">
                  <a:avLst/>
                </a:prstGeom>
              </p:spPr>
              <p:txBody>
                <a:bodyPr lIns="32258" tIns="32258" rIns="32258" bIns="32258" rtlCol="0" anchor="ctr"/>
                <a:lstStyle/>
                <a:p>
                  <a:pPr algn="ctr">
                    <a:lnSpc>
                      <a:spcPts val="4800"/>
                    </a:lnSpc>
                    <a:spcBef>
                      <a:spcPct val="0"/>
                    </a:spcBef>
                  </a:pPr>
                  <a:endParaRPr/>
                </a:p>
              </p:txBody>
            </p:sp>
          </p:grpSp>
          <p:grpSp>
            <p:nvGrpSpPr>
              <p:cNvPr id="68" name="Group 12">
                <a:extLst>
                  <a:ext uri="{FF2B5EF4-FFF2-40B4-BE49-F238E27FC236}">
                    <a16:creationId xmlns:a16="http://schemas.microsoft.com/office/drawing/2014/main" id="{E01BBC92-3C99-F89A-9D86-88129EAB885A}"/>
                  </a:ext>
                </a:extLst>
              </p:cNvPr>
              <p:cNvGrpSpPr/>
              <p:nvPr/>
            </p:nvGrpSpPr>
            <p:grpSpPr>
              <a:xfrm>
                <a:off x="548996" y="569072"/>
                <a:ext cx="3634764" cy="3634764"/>
                <a:chOff x="0" y="0"/>
                <a:chExt cx="812800" cy="812800"/>
              </a:xfrm>
            </p:grpSpPr>
            <p:sp>
              <p:nvSpPr>
                <p:cNvPr id="69" name="Freeform 13">
                  <a:extLst>
                    <a:ext uri="{FF2B5EF4-FFF2-40B4-BE49-F238E27FC236}">
                      <a16:creationId xmlns:a16="http://schemas.microsoft.com/office/drawing/2014/main" id="{9D4B914B-6EE9-06EA-5F88-A3F4F18C4EE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CFCFC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" name="TextBox 14">
                  <a:extLst>
                    <a:ext uri="{FF2B5EF4-FFF2-40B4-BE49-F238E27FC236}">
                      <a16:creationId xmlns:a16="http://schemas.microsoft.com/office/drawing/2014/main" id="{D83B31E8-4967-E264-86FB-19BAD0C85E6D}"/>
                    </a:ext>
                  </a:extLst>
                </p:cNvPr>
                <p:cNvSpPr txBox="1"/>
                <p:nvPr/>
              </p:nvSpPr>
              <p:spPr>
                <a:xfrm>
                  <a:off x="76200" y="9525"/>
                  <a:ext cx="660400" cy="727075"/>
                </a:xfrm>
                <a:prstGeom prst="rect">
                  <a:avLst/>
                </a:prstGeom>
              </p:spPr>
              <p:txBody>
                <a:bodyPr lIns="32258" tIns="32258" rIns="32258" bIns="32258" rtlCol="0" anchor="ctr"/>
                <a:lstStyle/>
                <a:p>
                  <a:pPr algn="ctr">
                    <a:lnSpc>
                      <a:spcPts val="4800"/>
                    </a:lnSpc>
                    <a:spcBef>
                      <a:spcPct val="0"/>
                    </a:spcBef>
                  </a:pPr>
                  <a:endParaRPr/>
                </a:p>
              </p:txBody>
            </p:sp>
          </p:grpSp>
        </p:grpSp>
        <p:sp>
          <p:nvSpPr>
            <p:cNvPr id="66" name="Freeform 10">
              <a:extLst>
                <a:ext uri="{FF2B5EF4-FFF2-40B4-BE49-F238E27FC236}">
                  <a16:creationId xmlns:a16="http://schemas.microsoft.com/office/drawing/2014/main" id="{8B3B1E95-B46A-6A29-E8A2-AD125F0A992E}"/>
                </a:ext>
              </a:extLst>
            </p:cNvPr>
            <p:cNvSpPr/>
            <p:nvPr/>
          </p:nvSpPr>
          <p:spPr>
            <a:xfrm rot="293771">
              <a:off x="2079334" y="4147494"/>
              <a:ext cx="3579681" cy="3579681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 dpi="0"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8" name="Групиране 23">
            <a:extLst>
              <a:ext uri="{FF2B5EF4-FFF2-40B4-BE49-F238E27FC236}">
                <a16:creationId xmlns:a16="http://schemas.microsoft.com/office/drawing/2014/main" id="{1BC0DA5B-BBEF-04E5-B418-3697664B4673}"/>
              </a:ext>
            </a:extLst>
          </p:cNvPr>
          <p:cNvGrpSpPr/>
          <p:nvPr/>
        </p:nvGrpSpPr>
        <p:grpSpPr>
          <a:xfrm>
            <a:off x="431088" y="9443346"/>
            <a:ext cx="7725032" cy="923332"/>
            <a:chOff x="73052" y="7498066"/>
            <a:chExt cx="7725032" cy="923332"/>
          </a:xfrm>
        </p:grpSpPr>
        <p:sp>
          <p:nvSpPr>
            <p:cNvPr id="79" name="Freeform 15">
              <a:extLst>
                <a:ext uri="{FF2B5EF4-FFF2-40B4-BE49-F238E27FC236}">
                  <a16:creationId xmlns:a16="http://schemas.microsoft.com/office/drawing/2014/main" id="{51D86A0C-2D01-C5BE-9C2A-3F4DAB7F1219}"/>
                </a:ext>
              </a:extLst>
            </p:cNvPr>
            <p:cNvSpPr/>
            <p:nvPr/>
          </p:nvSpPr>
          <p:spPr>
            <a:xfrm>
              <a:off x="3237973" y="7825121"/>
              <a:ext cx="158767" cy="168575"/>
            </a:xfrm>
            <a:custGeom>
              <a:avLst/>
              <a:gdLst/>
              <a:ahLst/>
              <a:cxnLst/>
              <a:rect l="l" t="t" r="r" b="b"/>
              <a:pathLst>
                <a:path w="158767" h="168575">
                  <a:moveTo>
                    <a:pt x="0" y="0"/>
                  </a:moveTo>
                  <a:lnTo>
                    <a:pt x="158767" y="0"/>
                  </a:lnTo>
                  <a:lnTo>
                    <a:pt x="158767" y="168575"/>
                  </a:lnTo>
                  <a:lnTo>
                    <a:pt x="0" y="1685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80" name="Freeform 16">
              <a:extLst>
                <a:ext uri="{FF2B5EF4-FFF2-40B4-BE49-F238E27FC236}">
                  <a16:creationId xmlns:a16="http://schemas.microsoft.com/office/drawing/2014/main" id="{E114BF05-92C6-5539-807B-58D6DD79158F}"/>
                </a:ext>
              </a:extLst>
            </p:cNvPr>
            <p:cNvSpPr/>
            <p:nvPr/>
          </p:nvSpPr>
          <p:spPr>
            <a:xfrm>
              <a:off x="73052" y="7825121"/>
              <a:ext cx="168575" cy="168575"/>
            </a:xfrm>
            <a:custGeom>
              <a:avLst/>
              <a:gdLst/>
              <a:ahLst/>
              <a:cxnLst/>
              <a:rect l="l" t="t" r="r" b="b"/>
              <a:pathLst>
                <a:path w="168575" h="168575">
                  <a:moveTo>
                    <a:pt x="0" y="0"/>
                  </a:moveTo>
                  <a:lnTo>
                    <a:pt x="168575" y="0"/>
                  </a:lnTo>
                  <a:lnTo>
                    <a:pt x="168575" y="168575"/>
                  </a:lnTo>
                  <a:lnTo>
                    <a:pt x="0" y="1685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81" name="TextBox 18">
              <a:extLst>
                <a:ext uri="{FF2B5EF4-FFF2-40B4-BE49-F238E27FC236}">
                  <a16:creationId xmlns:a16="http://schemas.microsoft.com/office/drawing/2014/main" id="{5F4E9FC5-2D8A-9398-85DD-213D4663D3C9}"/>
                </a:ext>
              </a:extLst>
            </p:cNvPr>
            <p:cNvSpPr txBox="1"/>
            <p:nvPr/>
          </p:nvSpPr>
          <p:spPr>
            <a:xfrm>
              <a:off x="828903" y="8238879"/>
              <a:ext cx="2409070" cy="1825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27"/>
                </a:lnSpc>
              </a:pPr>
              <a:endParaRPr lang="en-US" sz="1090" b="1" dirty="0">
                <a:solidFill>
                  <a:srgbClr val="27458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82" name="TextBox 19">
              <a:extLst>
                <a:ext uri="{FF2B5EF4-FFF2-40B4-BE49-F238E27FC236}">
                  <a16:creationId xmlns:a16="http://schemas.microsoft.com/office/drawing/2014/main" id="{4D01F23B-1337-4D61-EC83-133260083C15}"/>
                </a:ext>
              </a:extLst>
            </p:cNvPr>
            <p:cNvSpPr txBox="1"/>
            <p:nvPr/>
          </p:nvSpPr>
          <p:spPr>
            <a:xfrm>
              <a:off x="3445387" y="7814801"/>
              <a:ext cx="4352697" cy="1788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466"/>
                </a:lnSpc>
                <a:spcBef>
                  <a:spcPct val="0"/>
                </a:spcBef>
              </a:pPr>
              <a:r>
                <a:rPr lang="en-US" sz="1047" b="1" dirty="0" err="1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SturNet</a:t>
              </a:r>
              <a:r>
                <a:rPr lang="en-US" sz="1047" b="1" dirty="0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on: </a:t>
              </a:r>
              <a:r>
                <a:rPr lang="en-US" sz="1047" b="1" dirty="0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Facebook</a:t>
              </a:r>
              <a:r>
                <a:rPr lang="en-US" sz="1047" b="1" dirty="0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1047" b="1" dirty="0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Linkedin</a:t>
              </a:r>
              <a:r>
                <a:rPr lang="en-US" sz="1047" b="1" dirty="0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, </a:t>
              </a:r>
              <a:r>
                <a:rPr lang="en-US" sz="1047" b="1" dirty="0">
                  <a:solidFill>
                    <a:schemeClr val="bg1"/>
                  </a:solidFill>
                  <a:latin typeface="Open Sans Bold"/>
                  <a:ea typeface="Open Sans Bold"/>
                  <a:cs typeface="Open Sans Bold"/>
                  <a:sym typeface="Open Sans Bold"/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Twitter</a:t>
              </a:r>
              <a:endParaRPr lang="en-US" sz="1047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01B0B3C-85A2-315C-CC22-8B1EC6A18DA1}"/>
                </a:ext>
              </a:extLst>
            </p:cNvPr>
            <p:cNvSpPr txBox="1"/>
            <p:nvPr/>
          </p:nvSpPr>
          <p:spPr>
            <a:xfrm>
              <a:off x="828903" y="7498066"/>
              <a:ext cx="1990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76" name="TextBox 19">
            <a:extLst>
              <a:ext uri="{FF2B5EF4-FFF2-40B4-BE49-F238E27FC236}">
                <a16:creationId xmlns:a16="http://schemas.microsoft.com/office/drawing/2014/main" id="{C07D7D61-15C5-22B9-A507-9D69AE5446A9}"/>
              </a:ext>
            </a:extLst>
          </p:cNvPr>
          <p:cNvSpPr txBox="1"/>
          <p:nvPr/>
        </p:nvSpPr>
        <p:spPr>
          <a:xfrm>
            <a:off x="692134" y="9760080"/>
            <a:ext cx="4352697" cy="178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66"/>
              </a:lnSpc>
              <a:spcBef>
                <a:spcPct val="0"/>
              </a:spcBef>
            </a:pPr>
            <a:r>
              <a:rPr lang="en-US" sz="1047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www.sturnet.eu</a:t>
            </a:r>
          </a:p>
        </p:txBody>
      </p:sp>
      <p:pic>
        <p:nvPicPr>
          <p:cNvPr id="1026" name="Picture 2" descr="Може да бъде изображение с ‎текст, който гласи '‎ΑΒΙΟΤΙ ΒΙΟΤΙ PREY SALINITY ح PREDATORS A 久 TEMPERATURE FLOW COMPETITION DISEASE‎'‎">
            <a:extLst>
              <a:ext uri="{FF2B5EF4-FFF2-40B4-BE49-F238E27FC236}">
                <a16:creationId xmlns:a16="http://schemas.microsoft.com/office/drawing/2014/main" id="{EC3ADE4A-E68B-21FE-12D7-9B631503C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09" y="919121"/>
            <a:ext cx="7674485" cy="559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42FDF668-A78D-AB0A-6A70-23D452825F1F}"/>
              </a:ext>
            </a:extLst>
          </p:cNvPr>
          <p:cNvSpPr txBox="1"/>
          <p:nvPr/>
        </p:nvSpPr>
        <p:spPr>
          <a:xfrm>
            <a:off x="794508" y="6960507"/>
            <a:ext cx="76744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By connecting the dots, we aim to reveal how multiple pressures shape migration and survival of sturgeons. </a:t>
            </a:r>
            <a:endParaRPr lang="bg-BG" sz="2400" dirty="0"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6046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DBC1C-FF12-029A-C405-CA1A9F3D1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1094D44E-2134-73BF-4C45-33EA5480220C}"/>
              </a:ext>
            </a:extLst>
          </p:cNvPr>
          <p:cNvSpPr/>
          <p:nvPr/>
        </p:nvSpPr>
        <p:spPr>
          <a:xfrm>
            <a:off x="2447217" y="1384433"/>
            <a:ext cx="3191627" cy="1364103"/>
          </a:xfrm>
          <a:custGeom>
            <a:avLst/>
            <a:gdLst/>
            <a:ahLst/>
            <a:cxnLst/>
            <a:rect l="l" t="t" r="r" b="b"/>
            <a:pathLst>
              <a:path w="6383254" h="2728206">
                <a:moveTo>
                  <a:pt x="0" y="0"/>
                </a:moveTo>
                <a:lnTo>
                  <a:pt x="6383254" y="0"/>
                </a:lnTo>
                <a:lnTo>
                  <a:pt x="6383254" y="2728205"/>
                </a:lnTo>
                <a:lnTo>
                  <a:pt x="0" y="27282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9" name="Group 2">
            <a:extLst>
              <a:ext uri="{FF2B5EF4-FFF2-40B4-BE49-F238E27FC236}">
                <a16:creationId xmlns:a16="http://schemas.microsoft.com/office/drawing/2014/main" id="{83EFBBFE-802E-EA74-E3D6-B5E9513FFECE}"/>
              </a:ext>
            </a:extLst>
          </p:cNvPr>
          <p:cNvGrpSpPr/>
          <p:nvPr/>
        </p:nvGrpSpPr>
        <p:grpSpPr>
          <a:xfrm>
            <a:off x="12387" y="9936342"/>
            <a:ext cx="18288000" cy="430336"/>
            <a:chOff x="0" y="0"/>
            <a:chExt cx="2709333" cy="63753"/>
          </a:xfrm>
        </p:grpSpPr>
        <p:sp>
          <p:nvSpPr>
            <p:cNvPr id="60" name="Freeform 3">
              <a:extLst>
                <a:ext uri="{FF2B5EF4-FFF2-40B4-BE49-F238E27FC236}">
                  <a16:creationId xmlns:a16="http://schemas.microsoft.com/office/drawing/2014/main" id="{1EB9048D-1CBA-E8B7-47EB-D592099A3BC8}"/>
                </a:ext>
              </a:extLst>
            </p:cNvPr>
            <p:cNvSpPr/>
            <p:nvPr/>
          </p:nvSpPr>
          <p:spPr>
            <a:xfrm>
              <a:off x="0" y="0"/>
              <a:ext cx="2709333" cy="63753"/>
            </a:xfrm>
            <a:custGeom>
              <a:avLst/>
              <a:gdLst/>
              <a:ahLst/>
              <a:cxnLst/>
              <a:rect l="l" t="t" r="r" b="b"/>
              <a:pathLst>
                <a:path w="2709333" h="63753">
                  <a:moveTo>
                    <a:pt x="0" y="0"/>
                  </a:moveTo>
                  <a:lnTo>
                    <a:pt x="2709333" y="0"/>
                  </a:lnTo>
                  <a:lnTo>
                    <a:pt x="2709333" y="63753"/>
                  </a:lnTo>
                  <a:lnTo>
                    <a:pt x="0" y="63753"/>
                  </a:lnTo>
                  <a:close/>
                </a:path>
              </a:pathLst>
            </a:custGeom>
            <a:gradFill rotWithShape="1">
              <a:gsLst>
                <a:gs pos="0">
                  <a:srgbClr val="284998">
                    <a:alpha val="84500"/>
                  </a:srgbClr>
                </a:gs>
                <a:gs pos="100000">
                  <a:srgbClr val="29ACAA">
                    <a:alpha val="845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4">
              <a:extLst>
                <a:ext uri="{FF2B5EF4-FFF2-40B4-BE49-F238E27FC236}">
                  <a16:creationId xmlns:a16="http://schemas.microsoft.com/office/drawing/2014/main" id="{B23158E5-AE94-A879-5956-6ADB99CE513D}"/>
                </a:ext>
              </a:extLst>
            </p:cNvPr>
            <p:cNvSpPr txBox="1"/>
            <p:nvPr/>
          </p:nvSpPr>
          <p:spPr>
            <a:xfrm>
              <a:off x="0" y="-66675"/>
              <a:ext cx="2709333" cy="130428"/>
            </a:xfrm>
            <a:prstGeom prst="rect">
              <a:avLst/>
            </a:prstGeom>
          </p:spPr>
          <p:txBody>
            <a:bodyPr lIns="32258" tIns="32258" rIns="32258" bIns="32258" rtlCol="0" anchor="ctr"/>
            <a:lstStyle/>
            <a:p>
              <a:pPr algn="ctr">
                <a:lnSpc>
                  <a:spcPts val="4800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211F8DC-3C91-7558-181B-C8B88D153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1" y="407202"/>
            <a:ext cx="7150412" cy="9533883"/>
          </a:xfrm>
          <a:prstGeom prst="rect">
            <a:avLst/>
          </a:prstGeom>
        </p:spPr>
      </p:pic>
      <p:grpSp>
        <p:nvGrpSpPr>
          <p:cNvPr id="42" name="Group 2">
            <a:extLst>
              <a:ext uri="{FF2B5EF4-FFF2-40B4-BE49-F238E27FC236}">
                <a16:creationId xmlns:a16="http://schemas.microsoft.com/office/drawing/2014/main" id="{8CE9034D-C60C-095D-CA76-36E760784FD3}"/>
              </a:ext>
            </a:extLst>
          </p:cNvPr>
          <p:cNvGrpSpPr/>
          <p:nvPr/>
        </p:nvGrpSpPr>
        <p:grpSpPr>
          <a:xfrm>
            <a:off x="-12388" y="-1034"/>
            <a:ext cx="18288000" cy="430336"/>
            <a:chOff x="0" y="0"/>
            <a:chExt cx="2709333" cy="63753"/>
          </a:xfrm>
        </p:grpSpPr>
        <p:sp>
          <p:nvSpPr>
            <p:cNvPr id="45" name="Freeform 3">
              <a:extLst>
                <a:ext uri="{FF2B5EF4-FFF2-40B4-BE49-F238E27FC236}">
                  <a16:creationId xmlns:a16="http://schemas.microsoft.com/office/drawing/2014/main" id="{467E8D3F-561A-1800-67C5-9A6142CED2C8}"/>
                </a:ext>
              </a:extLst>
            </p:cNvPr>
            <p:cNvSpPr/>
            <p:nvPr/>
          </p:nvSpPr>
          <p:spPr>
            <a:xfrm>
              <a:off x="0" y="0"/>
              <a:ext cx="2709333" cy="63753"/>
            </a:xfrm>
            <a:custGeom>
              <a:avLst/>
              <a:gdLst/>
              <a:ahLst/>
              <a:cxnLst/>
              <a:rect l="l" t="t" r="r" b="b"/>
              <a:pathLst>
                <a:path w="2709333" h="63753">
                  <a:moveTo>
                    <a:pt x="0" y="0"/>
                  </a:moveTo>
                  <a:lnTo>
                    <a:pt x="2709333" y="0"/>
                  </a:lnTo>
                  <a:lnTo>
                    <a:pt x="2709333" y="63753"/>
                  </a:lnTo>
                  <a:lnTo>
                    <a:pt x="0" y="63753"/>
                  </a:lnTo>
                  <a:close/>
                </a:path>
              </a:pathLst>
            </a:custGeom>
            <a:gradFill rotWithShape="1">
              <a:gsLst>
                <a:gs pos="0">
                  <a:srgbClr val="284998">
                    <a:alpha val="84500"/>
                  </a:srgbClr>
                </a:gs>
                <a:gs pos="100000">
                  <a:srgbClr val="29ACAA">
                    <a:alpha val="845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">
              <a:extLst>
                <a:ext uri="{FF2B5EF4-FFF2-40B4-BE49-F238E27FC236}">
                  <a16:creationId xmlns:a16="http://schemas.microsoft.com/office/drawing/2014/main" id="{6D99A98A-2E45-7692-7E08-731C52437F2C}"/>
                </a:ext>
              </a:extLst>
            </p:cNvPr>
            <p:cNvSpPr txBox="1"/>
            <p:nvPr/>
          </p:nvSpPr>
          <p:spPr>
            <a:xfrm>
              <a:off x="0" y="-66675"/>
              <a:ext cx="2709333" cy="130428"/>
            </a:xfrm>
            <a:prstGeom prst="rect">
              <a:avLst/>
            </a:prstGeom>
          </p:spPr>
          <p:txBody>
            <a:bodyPr lIns="32258" tIns="32258" rIns="32258" bIns="32258" rtlCol="0" anchor="ctr"/>
            <a:lstStyle/>
            <a:p>
              <a:pPr algn="ctr">
                <a:lnSpc>
                  <a:spcPts val="48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508C41FB-7249-456C-B4A0-60CF9D7F29A7}"/>
              </a:ext>
            </a:extLst>
          </p:cNvPr>
          <p:cNvSpPr txBox="1"/>
          <p:nvPr/>
        </p:nvSpPr>
        <p:spPr>
          <a:xfrm>
            <a:off x="2209800" y="4229100"/>
            <a:ext cx="64072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i="0" dirty="0">
                <a:solidFill>
                  <a:srgbClr val="08080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Environmental DNA (eDNA)</a:t>
            </a:r>
            <a:endParaRPr lang="en-US" sz="2400" b="1" i="0" dirty="0">
              <a:solidFill>
                <a:srgbClr val="080809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-Non-invasive Sampling: Collects DNA from  water without harming wildlife.</a:t>
            </a:r>
          </a:p>
          <a:p>
            <a:pPr algn="l">
              <a:buNone/>
            </a:pPr>
            <a:r>
              <a:rPr lang="en-US" sz="2400" b="0" i="0" dirty="0">
                <a:solidFill>
                  <a:srgbClr val="08080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-Biodiversity Assessment: Detects a wide range of species, including rare and elusive ones like sturgeons.</a:t>
            </a:r>
          </a:p>
          <a:p>
            <a:pPr algn="l"/>
            <a:r>
              <a:rPr lang="en-US" sz="2400" b="0" i="0" dirty="0">
                <a:solidFill>
                  <a:srgbClr val="080809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-Early Detection of Invasive Species: It can be used to identify threats before they become established.</a:t>
            </a:r>
          </a:p>
          <a:p>
            <a:endParaRPr lang="bg-BG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3804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9ABD-2362-F665-4738-E7247044A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75AB9B95-8D3B-D3D4-69C7-F11F2AEDAD4F}"/>
              </a:ext>
            </a:extLst>
          </p:cNvPr>
          <p:cNvSpPr/>
          <p:nvPr/>
        </p:nvSpPr>
        <p:spPr>
          <a:xfrm>
            <a:off x="1289608" y="807845"/>
            <a:ext cx="3191627" cy="1364103"/>
          </a:xfrm>
          <a:custGeom>
            <a:avLst/>
            <a:gdLst/>
            <a:ahLst/>
            <a:cxnLst/>
            <a:rect l="l" t="t" r="r" b="b"/>
            <a:pathLst>
              <a:path w="6383254" h="2728206">
                <a:moveTo>
                  <a:pt x="0" y="0"/>
                </a:moveTo>
                <a:lnTo>
                  <a:pt x="6383254" y="0"/>
                </a:lnTo>
                <a:lnTo>
                  <a:pt x="6383254" y="2728205"/>
                </a:lnTo>
                <a:lnTo>
                  <a:pt x="0" y="27282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AB53D9BD-53A3-4F4F-DF24-44F0D3708BFE}"/>
              </a:ext>
            </a:extLst>
          </p:cNvPr>
          <p:cNvSpPr/>
          <p:nvPr/>
        </p:nvSpPr>
        <p:spPr>
          <a:xfrm>
            <a:off x="12628561" y="3901475"/>
            <a:ext cx="1488075" cy="830750"/>
          </a:xfrm>
          <a:custGeom>
            <a:avLst/>
            <a:gdLst/>
            <a:ahLst/>
            <a:cxnLst/>
            <a:rect l="l" t="t" r="r" b="b"/>
            <a:pathLst>
              <a:path w="1280160" h="756895">
                <a:moveTo>
                  <a:pt x="0" y="0"/>
                </a:moveTo>
                <a:lnTo>
                  <a:pt x="1280160" y="0"/>
                </a:lnTo>
                <a:lnTo>
                  <a:pt x="1280160" y="756895"/>
                </a:lnTo>
                <a:lnTo>
                  <a:pt x="0" y="7568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06475D9-7370-BA60-8DA2-DBCCA07BBF4C}"/>
              </a:ext>
            </a:extLst>
          </p:cNvPr>
          <p:cNvSpPr/>
          <p:nvPr/>
        </p:nvSpPr>
        <p:spPr>
          <a:xfrm>
            <a:off x="12907014" y="2585707"/>
            <a:ext cx="931171" cy="879232"/>
          </a:xfrm>
          <a:custGeom>
            <a:avLst/>
            <a:gdLst/>
            <a:ahLst/>
            <a:cxnLst/>
            <a:rect l="l" t="t" r="r" b="b"/>
            <a:pathLst>
              <a:path w="801067" h="801067">
                <a:moveTo>
                  <a:pt x="0" y="0"/>
                </a:moveTo>
                <a:lnTo>
                  <a:pt x="801067" y="0"/>
                </a:lnTo>
                <a:lnTo>
                  <a:pt x="801067" y="801067"/>
                </a:lnTo>
                <a:lnTo>
                  <a:pt x="0" y="8010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17337A8-1B97-0CAE-9B29-F9C1F432E8A1}"/>
              </a:ext>
            </a:extLst>
          </p:cNvPr>
          <p:cNvSpPr/>
          <p:nvPr/>
        </p:nvSpPr>
        <p:spPr>
          <a:xfrm>
            <a:off x="14774973" y="3747953"/>
            <a:ext cx="1394848" cy="842910"/>
          </a:xfrm>
          <a:custGeom>
            <a:avLst/>
            <a:gdLst/>
            <a:ahLst/>
            <a:cxnLst/>
            <a:rect l="l" t="t" r="r" b="b"/>
            <a:pathLst>
              <a:path w="1199959" h="767974">
                <a:moveTo>
                  <a:pt x="0" y="0"/>
                </a:moveTo>
                <a:lnTo>
                  <a:pt x="1199959" y="0"/>
                </a:lnTo>
                <a:lnTo>
                  <a:pt x="1199959" y="767974"/>
                </a:lnTo>
                <a:lnTo>
                  <a:pt x="0" y="7679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2D7B4BE7-460E-9625-8929-640F749179A5}"/>
              </a:ext>
            </a:extLst>
          </p:cNvPr>
          <p:cNvSpPr/>
          <p:nvPr/>
        </p:nvSpPr>
        <p:spPr>
          <a:xfrm>
            <a:off x="14510508" y="2612328"/>
            <a:ext cx="1827999" cy="563839"/>
          </a:xfrm>
          <a:custGeom>
            <a:avLst/>
            <a:gdLst/>
            <a:ahLst/>
            <a:cxnLst/>
            <a:rect l="l" t="t" r="r" b="b"/>
            <a:pathLst>
              <a:path w="1572590" h="513713">
                <a:moveTo>
                  <a:pt x="0" y="0"/>
                </a:moveTo>
                <a:lnTo>
                  <a:pt x="1572590" y="0"/>
                </a:lnTo>
                <a:lnTo>
                  <a:pt x="1572590" y="513713"/>
                </a:lnTo>
                <a:lnTo>
                  <a:pt x="0" y="5137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516BB693-12AF-AEBB-02F5-53957FBD9B0A}"/>
              </a:ext>
            </a:extLst>
          </p:cNvPr>
          <p:cNvSpPr/>
          <p:nvPr/>
        </p:nvSpPr>
        <p:spPr>
          <a:xfrm>
            <a:off x="12728536" y="5243467"/>
            <a:ext cx="1478653" cy="713360"/>
          </a:xfrm>
          <a:custGeom>
            <a:avLst/>
            <a:gdLst/>
            <a:ahLst/>
            <a:cxnLst/>
            <a:rect l="l" t="t" r="r" b="b"/>
            <a:pathLst>
              <a:path w="1272055" h="649941">
                <a:moveTo>
                  <a:pt x="0" y="0"/>
                </a:moveTo>
                <a:lnTo>
                  <a:pt x="1272055" y="0"/>
                </a:lnTo>
                <a:lnTo>
                  <a:pt x="1272055" y="649941"/>
                </a:lnTo>
                <a:lnTo>
                  <a:pt x="0" y="6499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39E37A7D-DE52-9E62-9329-2A2D016E76D0}"/>
              </a:ext>
            </a:extLst>
          </p:cNvPr>
          <p:cNvSpPr/>
          <p:nvPr/>
        </p:nvSpPr>
        <p:spPr>
          <a:xfrm>
            <a:off x="14982122" y="5195892"/>
            <a:ext cx="793986" cy="668505"/>
          </a:xfrm>
          <a:custGeom>
            <a:avLst/>
            <a:gdLst/>
            <a:ahLst/>
            <a:cxnLst/>
            <a:rect l="l" t="t" r="r" b="b"/>
            <a:pathLst>
              <a:path w="683050" h="609074">
                <a:moveTo>
                  <a:pt x="0" y="0"/>
                </a:moveTo>
                <a:lnTo>
                  <a:pt x="683051" y="0"/>
                </a:lnTo>
                <a:lnTo>
                  <a:pt x="683051" y="609074"/>
                </a:lnTo>
                <a:lnTo>
                  <a:pt x="0" y="6090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9" name="Group 2">
            <a:extLst>
              <a:ext uri="{FF2B5EF4-FFF2-40B4-BE49-F238E27FC236}">
                <a16:creationId xmlns:a16="http://schemas.microsoft.com/office/drawing/2014/main" id="{72B361DC-E2B6-ABDA-3E4F-B1C40A97D237}"/>
              </a:ext>
            </a:extLst>
          </p:cNvPr>
          <p:cNvGrpSpPr/>
          <p:nvPr/>
        </p:nvGrpSpPr>
        <p:grpSpPr>
          <a:xfrm>
            <a:off x="12387" y="9936342"/>
            <a:ext cx="18288000" cy="430336"/>
            <a:chOff x="0" y="0"/>
            <a:chExt cx="2709333" cy="63753"/>
          </a:xfrm>
        </p:grpSpPr>
        <p:sp>
          <p:nvSpPr>
            <p:cNvPr id="60" name="Freeform 3">
              <a:extLst>
                <a:ext uri="{FF2B5EF4-FFF2-40B4-BE49-F238E27FC236}">
                  <a16:creationId xmlns:a16="http://schemas.microsoft.com/office/drawing/2014/main" id="{58DC1661-BBDE-0650-2FFA-17B09205B0F1}"/>
                </a:ext>
              </a:extLst>
            </p:cNvPr>
            <p:cNvSpPr/>
            <p:nvPr/>
          </p:nvSpPr>
          <p:spPr>
            <a:xfrm>
              <a:off x="0" y="0"/>
              <a:ext cx="2709333" cy="63753"/>
            </a:xfrm>
            <a:custGeom>
              <a:avLst/>
              <a:gdLst/>
              <a:ahLst/>
              <a:cxnLst/>
              <a:rect l="l" t="t" r="r" b="b"/>
              <a:pathLst>
                <a:path w="2709333" h="63753">
                  <a:moveTo>
                    <a:pt x="0" y="0"/>
                  </a:moveTo>
                  <a:lnTo>
                    <a:pt x="2709333" y="0"/>
                  </a:lnTo>
                  <a:lnTo>
                    <a:pt x="2709333" y="63753"/>
                  </a:lnTo>
                  <a:lnTo>
                    <a:pt x="0" y="63753"/>
                  </a:lnTo>
                  <a:close/>
                </a:path>
              </a:pathLst>
            </a:custGeom>
            <a:gradFill rotWithShape="1">
              <a:gsLst>
                <a:gs pos="0">
                  <a:srgbClr val="284998">
                    <a:alpha val="84500"/>
                  </a:srgbClr>
                </a:gs>
                <a:gs pos="100000">
                  <a:srgbClr val="29ACAA">
                    <a:alpha val="845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4">
              <a:extLst>
                <a:ext uri="{FF2B5EF4-FFF2-40B4-BE49-F238E27FC236}">
                  <a16:creationId xmlns:a16="http://schemas.microsoft.com/office/drawing/2014/main" id="{5FBC5C6D-D14C-E152-1359-6D44FB2FE6DF}"/>
                </a:ext>
              </a:extLst>
            </p:cNvPr>
            <p:cNvSpPr txBox="1"/>
            <p:nvPr/>
          </p:nvSpPr>
          <p:spPr>
            <a:xfrm>
              <a:off x="0" y="-66675"/>
              <a:ext cx="2709333" cy="130428"/>
            </a:xfrm>
            <a:prstGeom prst="rect">
              <a:avLst/>
            </a:prstGeom>
          </p:spPr>
          <p:txBody>
            <a:bodyPr lIns="32258" tIns="32258" rIns="32258" bIns="32258" rtlCol="0" anchor="ctr"/>
            <a:lstStyle/>
            <a:p>
              <a:pPr algn="ctr">
                <a:lnSpc>
                  <a:spcPts val="48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" name="Групиране 41">
            <a:extLst>
              <a:ext uri="{FF2B5EF4-FFF2-40B4-BE49-F238E27FC236}">
                <a16:creationId xmlns:a16="http://schemas.microsoft.com/office/drawing/2014/main" id="{33969FE0-A8EC-64A8-E7D8-D65508914BEC}"/>
              </a:ext>
            </a:extLst>
          </p:cNvPr>
          <p:cNvGrpSpPr/>
          <p:nvPr/>
        </p:nvGrpSpPr>
        <p:grpSpPr>
          <a:xfrm>
            <a:off x="914400" y="2490791"/>
            <a:ext cx="11887200" cy="938815"/>
            <a:chOff x="488889" y="2749651"/>
            <a:chExt cx="12160311" cy="808879"/>
          </a:xfrm>
        </p:grpSpPr>
        <p:grpSp>
          <p:nvGrpSpPr>
            <p:cNvPr id="51" name="Group 2">
              <a:extLst>
                <a:ext uri="{FF2B5EF4-FFF2-40B4-BE49-F238E27FC236}">
                  <a16:creationId xmlns:a16="http://schemas.microsoft.com/office/drawing/2014/main" id="{315B9E60-DE83-63DC-405D-532F7C0A4D2E}"/>
                </a:ext>
              </a:extLst>
            </p:cNvPr>
            <p:cNvGrpSpPr/>
            <p:nvPr/>
          </p:nvGrpSpPr>
          <p:grpSpPr>
            <a:xfrm>
              <a:off x="488889" y="2749651"/>
              <a:ext cx="11235166" cy="808879"/>
              <a:chOff x="0" y="0"/>
              <a:chExt cx="2709333" cy="4542702"/>
            </a:xfrm>
          </p:grpSpPr>
          <p:sp>
            <p:nvSpPr>
              <p:cNvPr id="53" name="Freeform 3">
                <a:extLst>
                  <a:ext uri="{FF2B5EF4-FFF2-40B4-BE49-F238E27FC236}">
                    <a16:creationId xmlns:a16="http://schemas.microsoft.com/office/drawing/2014/main" id="{45EAEE5C-73B8-1C22-7BB9-B081970BF020}"/>
                  </a:ext>
                </a:extLst>
              </p:cNvPr>
              <p:cNvSpPr/>
              <p:nvPr/>
            </p:nvSpPr>
            <p:spPr>
              <a:xfrm>
                <a:off x="0" y="0"/>
                <a:ext cx="2709333" cy="4542702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4542702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4542702"/>
                    </a:lnTo>
                    <a:lnTo>
                      <a:pt x="0" y="45427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84998">
                      <a:alpha val="84500"/>
                    </a:srgbClr>
                  </a:gs>
                  <a:gs pos="100000">
                    <a:srgbClr val="29ACAA">
                      <a:alpha val="845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TextBox 4">
                <a:extLst>
                  <a:ext uri="{FF2B5EF4-FFF2-40B4-BE49-F238E27FC236}">
                    <a16:creationId xmlns:a16="http://schemas.microsoft.com/office/drawing/2014/main" id="{7EF8EF15-C54D-8D88-E89D-4A8C2A640427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709333" cy="4561752"/>
              </a:xfrm>
              <a:prstGeom prst="rect">
                <a:avLst/>
              </a:prstGeom>
            </p:spPr>
            <p:txBody>
              <a:bodyPr lIns="10822" tIns="10822" rIns="10822" bIns="10822" rtlCol="0" anchor="ctr"/>
              <a:lstStyle/>
              <a:p>
                <a:pPr algn="ctr">
                  <a:lnSpc>
                    <a:spcPts val="161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4" name="Текстово поле 43">
              <a:extLst>
                <a:ext uri="{FF2B5EF4-FFF2-40B4-BE49-F238E27FC236}">
                  <a16:creationId xmlns:a16="http://schemas.microsoft.com/office/drawing/2014/main" id="{ED4A4C9B-7A3C-0E7F-F96C-ACF4EDBB9A21}"/>
                </a:ext>
              </a:extLst>
            </p:cNvPr>
            <p:cNvSpPr txBox="1"/>
            <p:nvPr/>
          </p:nvSpPr>
          <p:spPr>
            <a:xfrm>
              <a:off x="594758" y="2835658"/>
              <a:ext cx="120544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800" b="0" i="1" u="none" strike="noStrike" baseline="0" dirty="0">
                  <a:solidFill>
                    <a:schemeClr val="bg1"/>
                  </a:solidFill>
                  <a:latin typeface="Open Sans Bold" panose="020B0604020202020204" charset="0"/>
                  <a:ea typeface="Open Sans Bold" panose="020B0604020202020204" charset="0"/>
                  <a:cs typeface="Open Sans Bold" panose="020B0604020202020204" charset="0"/>
                </a:rPr>
                <a:t>T</a:t>
              </a:r>
              <a:r>
                <a:rPr lang="pl-PL" sz="2800" b="0" i="1" u="none" strike="noStrike" baseline="0" dirty="0">
                  <a:solidFill>
                    <a:schemeClr val="bg1"/>
                  </a:solidFill>
                  <a:latin typeface="Open Sans Bold" panose="020B0604020202020204" charset="0"/>
                  <a:ea typeface="Open Sans Bold" panose="020B0604020202020204" charset="0"/>
                  <a:cs typeface="Open Sans Bold" panose="020B0604020202020204" charset="0"/>
                </a:rPr>
                <a:t>he sea belongs to</a:t>
              </a:r>
              <a:r>
                <a:rPr lang="en-GB" sz="2800" b="0" i="1" u="none" strike="noStrike" baseline="0" dirty="0">
                  <a:solidFill>
                    <a:schemeClr val="bg1"/>
                  </a:solidFill>
                  <a:latin typeface="Open Sans Bold" panose="020B0604020202020204" charset="0"/>
                  <a:ea typeface="Open Sans Bold" panose="020B0604020202020204" charset="0"/>
                  <a:cs typeface="Open Sans Bold" panose="020B0604020202020204" charset="0"/>
                </a:rPr>
                <a:t> </a:t>
              </a:r>
              <a:r>
                <a:rPr lang="en-US" sz="2800" b="0" i="1" u="none" strike="noStrike" baseline="0" dirty="0">
                  <a:solidFill>
                    <a:schemeClr val="bg1"/>
                  </a:solidFill>
                  <a:latin typeface="Open Sans Bold" panose="020B0604020202020204" charset="0"/>
                  <a:ea typeface="Open Sans Bold" panose="020B0604020202020204" charset="0"/>
                  <a:cs typeface="Open Sans Bold" panose="020B0604020202020204" charset="0"/>
                </a:rPr>
                <a:t>everybody and nobody at the same time</a:t>
              </a:r>
              <a:endParaRPr lang="en-GB" sz="5400" b="0" i="1" u="none" strike="noStrike" baseline="0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endParaRPr>
            </a:p>
          </p:txBody>
        </p:sp>
      </p:grpSp>
      <p:pic>
        <p:nvPicPr>
          <p:cNvPr id="28" name="Картина 32" descr="Картина, която съдържа текст, карт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A298044-045C-1F14-FA05-319A3F64F58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69" y="3429606"/>
            <a:ext cx="10972464" cy="618789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548E535-780E-4D83-A186-4EA1FAD98206}"/>
              </a:ext>
            </a:extLst>
          </p:cNvPr>
          <p:cNvSpPr txBox="1"/>
          <p:nvPr/>
        </p:nvSpPr>
        <p:spPr>
          <a:xfrm>
            <a:off x="5309306" y="1339236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2400" b="1" i="0" dirty="0">
                <a:solidFill>
                  <a:srgbClr val="537391"/>
                </a:solidFill>
                <a:effectLst/>
                <a:latin typeface="Roboto" panose="02000000000000000000" pitchFamily="2" charset="0"/>
              </a:rPr>
              <a:t>JOIN our </a:t>
            </a:r>
            <a:r>
              <a:rPr lang="pl-PL" sz="2400" b="1" i="0" dirty="0">
                <a:solidFill>
                  <a:srgbClr val="537391"/>
                </a:solidFill>
                <a:effectLst/>
                <a:latin typeface="Roboto" panose="02000000000000000000" pitchFamily="2" charset="0"/>
              </a:rPr>
              <a:t>Transnational Sturgeon Network "SturNet"</a:t>
            </a:r>
          </a:p>
        </p:txBody>
      </p:sp>
      <p:grpSp>
        <p:nvGrpSpPr>
          <p:cNvPr id="50" name="Групиране 25">
            <a:extLst>
              <a:ext uri="{FF2B5EF4-FFF2-40B4-BE49-F238E27FC236}">
                <a16:creationId xmlns:a16="http://schemas.microsoft.com/office/drawing/2014/main" id="{9D15B9A0-10D2-D2D7-FC01-0751790C0665}"/>
              </a:ext>
            </a:extLst>
          </p:cNvPr>
          <p:cNvGrpSpPr/>
          <p:nvPr/>
        </p:nvGrpSpPr>
        <p:grpSpPr>
          <a:xfrm>
            <a:off x="12740048" y="6937493"/>
            <a:ext cx="8049031" cy="1863603"/>
            <a:chOff x="567034" y="7498066"/>
            <a:chExt cx="4609662" cy="984869"/>
          </a:xfrm>
        </p:grpSpPr>
        <p:grpSp>
          <p:nvGrpSpPr>
            <p:cNvPr id="64" name="Групиране 24">
              <a:extLst>
                <a:ext uri="{FF2B5EF4-FFF2-40B4-BE49-F238E27FC236}">
                  <a16:creationId xmlns:a16="http://schemas.microsoft.com/office/drawing/2014/main" id="{35F1D055-4834-F0F4-413B-A9B05F6F25E2}"/>
                </a:ext>
              </a:extLst>
            </p:cNvPr>
            <p:cNvGrpSpPr/>
            <p:nvPr/>
          </p:nvGrpSpPr>
          <p:grpSpPr>
            <a:xfrm>
              <a:off x="567034" y="7498066"/>
              <a:ext cx="4609662" cy="984869"/>
              <a:chOff x="567034" y="7498066"/>
              <a:chExt cx="4609662" cy="984869"/>
            </a:xfrm>
          </p:grpSpPr>
          <p:sp>
            <p:nvSpPr>
              <p:cNvPr id="67" name="Freeform 17">
                <a:extLst>
                  <a:ext uri="{FF2B5EF4-FFF2-40B4-BE49-F238E27FC236}">
                    <a16:creationId xmlns:a16="http://schemas.microsoft.com/office/drawing/2014/main" id="{AEAE7C82-8386-D12B-1FE2-F3BB88D5F56A}"/>
                  </a:ext>
                </a:extLst>
              </p:cNvPr>
              <p:cNvSpPr/>
              <p:nvPr/>
            </p:nvSpPr>
            <p:spPr>
              <a:xfrm>
                <a:off x="567034" y="8252823"/>
                <a:ext cx="168575" cy="168575"/>
              </a:xfrm>
              <a:custGeom>
                <a:avLst/>
                <a:gdLst/>
                <a:ahLst/>
                <a:cxnLst/>
                <a:rect l="l" t="t" r="r" b="b"/>
                <a:pathLst>
                  <a:path w="168575" h="168575">
                    <a:moveTo>
                      <a:pt x="0" y="0"/>
                    </a:moveTo>
                    <a:lnTo>
                      <a:pt x="168575" y="0"/>
                    </a:lnTo>
                    <a:lnTo>
                      <a:pt x="168575" y="168575"/>
                    </a:lnTo>
                    <a:lnTo>
                      <a:pt x="0" y="16857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8" name="Групиране 23">
                <a:extLst>
                  <a:ext uri="{FF2B5EF4-FFF2-40B4-BE49-F238E27FC236}">
                    <a16:creationId xmlns:a16="http://schemas.microsoft.com/office/drawing/2014/main" id="{CC7383D0-7A5A-C767-D234-A84FFEB63B41}"/>
                  </a:ext>
                </a:extLst>
              </p:cNvPr>
              <p:cNvGrpSpPr/>
              <p:nvPr/>
            </p:nvGrpSpPr>
            <p:grpSpPr>
              <a:xfrm>
                <a:off x="567034" y="7498066"/>
                <a:ext cx="4609662" cy="984869"/>
                <a:chOff x="567034" y="7498066"/>
                <a:chExt cx="4609662" cy="984869"/>
              </a:xfrm>
            </p:grpSpPr>
            <p:sp>
              <p:nvSpPr>
                <p:cNvPr id="75" name="Freeform 15">
                  <a:extLst>
                    <a:ext uri="{FF2B5EF4-FFF2-40B4-BE49-F238E27FC236}">
                      <a16:creationId xmlns:a16="http://schemas.microsoft.com/office/drawing/2014/main" id="{A671210C-8469-BE79-C83A-123298AF0103}"/>
                    </a:ext>
                  </a:extLst>
                </p:cNvPr>
                <p:cNvSpPr/>
                <p:nvPr/>
              </p:nvSpPr>
              <p:spPr>
                <a:xfrm>
                  <a:off x="581746" y="7863457"/>
                  <a:ext cx="158767" cy="16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767" h="168575">
                      <a:moveTo>
                        <a:pt x="0" y="0"/>
                      </a:moveTo>
                      <a:lnTo>
                        <a:pt x="158767" y="0"/>
                      </a:lnTo>
                      <a:lnTo>
                        <a:pt x="158767" y="168575"/>
                      </a:lnTo>
                      <a:lnTo>
                        <a:pt x="0" y="1685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2">
                    <a:extLs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" name="Freeform 16">
                  <a:extLst>
                    <a:ext uri="{FF2B5EF4-FFF2-40B4-BE49-F238E27FC236}">
                      <a16:creationId xmlns:a16="http://schemas.microsoft.com/office/drawing/2014/main" id="{0485CDF6-A349-8EBA-85AC-23FD62C2BE18}"/>
                    </a:ext>
                  </a:extLst>
                </p:cNvPr>
                <p:cNvSpPr/>
                <p:nvPr/>
              </p:nvSpPr>
              <p:spPr>
                <a:xfrm>
                  <a:off x="567034" y="7498066"/>
                  <a:ext cx="168575" cy="16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575" h="168575">
                      <a:moveTo>
                        <a:pt x="0" y="0"/>
                      </a:moveTo>
                      <a:lnTo>
                        <a:pt x="168575" y="0"/>
                      </a:lnTo>
                      <a:lnTo>
                        <a:pt x="168575" y="168575"/>
                      </a:lnTo>
                      <a:lnTo>
                        <a:pt x="0" y="1685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4">
                    <a:extLs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" name="TextBox 18">
                  <a:extLst>
                    <a:ext uri="{FF2B5EF4-FFF2-40B4-BE49-F238E27FC236}">
                      <a16:creationId xmlns:a16="http://schemas.microsoft.com/office/drawing/2014/main" id="{AA1419AF-2603-FA85-A814-9337C1A1C916}"/>
                    </a:ext>
                  </a:extLst>
                </p:cNvPr>
                <p:cNvSpPr txBox="1"/>
                <p:nvPr/>
              </p:nvSpPr>
              <p:spPr>
                <a:xfrm>
                  <a:off x="828903" y="8300416"/>
                  <a:ext cx="2409070" cy="182519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l">
                    <a:lnSpc>
                      <a:spcPts val="1527"/>
                    </a:lnSpc>
                  </a:pPr>
                  <a:r>
                    <a:rPr lang="en-US" sz="1090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sturnetproject@gmail.com </a:t>
                  </a:r>
                </a:p>
              </p:txBody>
            </p:sp>
            <p:sp>
              <p:nvSpPr>
                <p:cNvPr id="78" name="TextBox 19">
                  <a:extLst>
                    <a:ext uri="{FF2B5EF4-FFF2-40B4-BE49-F238E27FC236}">
                      <a16:creationId xmlns:a16="http://schemas.microsoft.com/office/drawing/2014/main" id="{4068ABAE-0F42-5291-A3EF-2FA2DECECA94}"/>
                    </a:ext>
                  </a:extLst>
                </p:cNvPr>
                <p:cNvSpPr txBox="1"/>
                <p:nvPr/>
              </p:nvSpPr>
              <p:spPr>
                <a:xfrm>
                  <a:off x="823999" y="7858296"/>
                  <a:ext cx="4352697" cy="178895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l">
                    <a:lnSpc>
                      <a:spcPts val="1466"/>
                    </a:lnSpc>
                    <a:spcBef>
                      <a:spcPct val="0"/>
                    </a:spcBef>
                  </a:pPr>
                  <a:r>
                    <a:rPr lang="en-US" sz="1047" b="1" dirty="0" err="1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SturNet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 on: 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  <a:hlinkClick r:id="rId16"/>
                    </a:rPr>
                    <a:t>Facebook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, 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  <a:hlinkClick r:id="rId17"/>
                    </a:rPr>
                    <a:t>Linkedin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</a:rPr>
                    <a:t>, </a:t>
                  </a:r>
                  <a:r>
                    <a:rPr lang="en-US" sz="1047" b="1" dirty="0">
                      <a:solidFill>
                        <a:srgbClr val="27458F"/>
                      </a:solidFill>
                      <a:latin typeface="Open Sans Bold"/>
                      <a:ea typeface="Open Sans Bold"/>
                      <a:cs typeface="Open Sans Bold"/>
                      <a:sym typeface="Open Sans Bold"/>
                      <a:hlinkClick r:id="rId18"/>
                    </a:rPr>
                    <a:t>Twitter</a:t>
                  </a:r>
                  <a:endParaRPr lang="en-US" sz="1047" b="1" dirty="0">
                    <a:solidFill>
                      <a:srgbClr val="27458F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endParaRP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BB0D3C5C-1FE9-05FA-8FA8-43B534C762FA}"/>
                    </a:ext>
                  </a:extLst>
                </p:cNvPr>
                <p:cNvSpPr txBox="1"/>
                <p:nvPr/>
              </p:nvSpPr>
              <p:spPr>
                <a:xfrm>
                  <a:off x="828903" y="7498066"/>
                  <a:ext cx="199049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66" name="TextBox 19">
              <a:extLst>
                <a:ext uri="{FF2B5EF4-FFF2-40B4-BE49-F238E27FC236}">
                  <a16:creationId xmlns:a16="http://schemas.microsoft.com/office/drawing/2014/main" id="{7B8D4E1F-0B70-165C-606C-ADB889F03481}"/>
                </a:ext>
              </a:extLst>
            </p:cNvPr>
            <p:cNvSpPr txBox="1"/>
            <p:nvPr/>
          </p:nvSpPr>
          <p:spPr>
            <a:xfrm>
              <a:off x="823999" y="7516461"/>
              <a:ext cx="4352697" cy="1788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466"/>
                </a:lnSpc>
                <a:spcBef>
                  <a:spcPct val="0"/>
                </a:spcBef>
              </a:pPr>
              <a:r>
                <a:rPr lang="en-US" sz="1047" b="1" dirty="0">
                  <a:solidFill>
                    <a:srgbClr val="27458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www.sturnet.eu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7709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CCAB61F-3C66-4F95-A638-93E9DFBB2645}">
  <we:reference id="wa200006046" version="1.0.0.0" store="en-US" storeType="OMEX"/>
  <we:alternateReferences>
    <we:reference id="wa200006046" version="1.0.0.0" store="WA20000604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3273</TotalTime>
  <Words>419</Words>
  <Application>Microsoft Office PowerPoint</Application>
  <PresentationFormat>Custom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Open Sans Bold</vt:lpstr>
      <vt:lpstr>Roboto</vt:lpstr>
      <vt:lpstr>Arial</vt:lpstr>
      <vt:lpstr>Open Sans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SturNet PPT template</dc:title>
  <dc:creator>ivelina</dc:creator>
  <cp:lastModifiedBy>Ivelina Suleva</cp:lastModifiedBy>
  <cp:revision>6</cp:revision>
  <dcterms:created xsi:type="dcterms:W3CDTF">2006-08-16T00:00:00Z</dcterms:created>
  <dcterms:modified xsi:type="dcterms:W3CDTF">2025-05-05T14:17:56Z</dcterms:modified>
  <dc:identifier>DAGVCDksPmQ</dc:identifier>
</cp:coreProperties>
</file>